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7" r:id="rId8"/>
    <p:sldId id="265" r:id="rId9"/>
    <p:sldId id="262" r:id="rId10"/>
    <p:sldId id="266" r:id="rId11"/>
    <p:sldId id="290" r:id="rId12"/>
    <p:sldId id="289" r:id="rId13"/>
    <p:sldId id="264" r:id="rId14"/>
    <p:sldId id="284" r:id="rId15"/>
    <p:sldId id="282" r:id="rId16"/>
    <p:sldId id="283" r:id="rId17"/>
    <p:sldId id="285" r:id="rId18"/>
    <p:sldId id="291" r:id="rId19"/>
    <p:sldId id="292" r:id="rId20"/>
    <p:sldId id="293" r:id="rId21"/>
    <p:sldId id="294" r:id="rId22"/>
    <p:sldId id="295" r:id="rId23"/>
    <p:sldId id="268" r:id="rId24"/>
    <p:sldId id="271" r:id="rId25"/>
    <p:sldId id="287" r:id="rId26"/>
    <p:sldId id="288" r:id="rId27"/>
    <p:sldId id="302" r:id="rId28"/>
    <p:sldId id="304" r:id="rId29"/>
    <p:sldId id="303" r:id="rId30"/>
    <p:sldId id="305" r:id="rId31"/>
    <p:sldId id="306" r:id="rId32"/>
    <p:sldId id="308" r:id="rId33"/>
    <p:sldId id="309" r:id="rId34"/>
    <p:sldId id="296" r:id="rId35"/>
    <p:sldId id="297" r:id="rId36"/>
    <p:sldId id="298" r:id="rId37"/>
    <p:sldId id="299" r:id="rId38"/>
    <p:sldId id="300" r:id="rId39"/>
    <p:sldId id="301" r:id="rId40"/>
    <p:sldId id="307" r:id="rId41"/>
    <p:sldId id="270" r:id="rId42"/>
    <p:sldId id="269" r:id="rId43"/>
    <p:sldId id="272" r:id="rId44"/>
    <p:sldId id="273" r:id="rId45"/>
    <p:sldId id="274" r:id="rId46"/>
    <p:sldId id="275" r:id="rId47"/>
    <p:sldId id="276" r:id="rId48"/>
    <p:sldId id="277" r:id="rId49"/>
    <p:sldId id="278" r:id="rId50"/>
    <p:sldId id="279" r:id="rId51"/>
    <p:sldId id="280" r:id="rId52"/>
    <p:sldId id="28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66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77F8F9-0969-44DD-99AB-4CA449EF1F0A}"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E0E87-056B-43C7-AFAB-EF79D8AF5BED}" type="slidenum">
              <a:rPr lang="en-US" smtClean="0"/>
              <a:t>‹#›</a:t>
            </a:fld>
            <a:endParaRPr lang="en-US"/>
          </a:p>
        </p:txBody>
      </p:sp>
    </p:spTree>
    <p:extLst>
      <p:ext uri="{BB962C8B-B14F-4D97-AF65-F5344CB8AC3E}">
        <p14:creationId xmlns:p14="http://schemas.microsoft.com/office/powerpoint/2010/main" val="549884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7F8F9-0969-44DD-99AB-4CA449EF1F0A}"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E0E87-056B-43C7-AFAB-EF79D8AF5BED}" type="slidenum">
              <a:rPr lang="en-US" smtClean="0"/>
              <a:t>‹#›</a:t>
            </a:fld>
            <a:endParaRPr lang="en-US"/>
          </a:p>
        </p:txBody>
      </p:sp>
    </p:spTree>
    <p:extLst>
      <p:ext uri="{BB962C8B-B14F-4D97-AF65-F5344CB8AC3E}">
        <p14:creationId xmlns:p14="http://schemas.microsoft.com/office/powerpoint/2010/main" val="238631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7F8F9-0969-44DD-99AB-4CA449EF1F0A}"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E0E87-056B-43C7-AFAB-EF79D8AF5BED}" type="slidenum">
              <a:rPr lang="en-US" smtClean="0"/>
              <a:t>‹#›</a:t>
            </a:fld>
            <a:endParaRPr lang="en-US"/>
          </a:p>
        </p:txBody>
      </p:sp>
    </p:spTree>
    <p:extLst>
      <p:ext uri="{BB962C8B-B14F-4D97-AF65-F5344CB8AC3E}">
        <p14:creationId xmlns:p14="http://schemas.microsoft.com/office/powerpoint/2010/main" val="208614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7F8F9-0969-44DD-99AB-4CA449EF1F0A}"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E0E87-056B-43C7-AFAB-EF79D8AF5BED}" type="slidenum">
              <a:rPr lang="en-US" smtClean="0"/>
              <a:t>‹#›</a:t>
            </a:fld>
            <a:endParaRPr lang="en-US"/>
          </a:p>
        </p:txBody>
      </p:sp>
    </p:spTree>
    <p:extLst>
      <p:ext uri="{BB962C8B-B14F-4D97-AF65-F5344CB8AC3E}">
        <p14:creationId xmlns:p14="http://schemas.microsoft.com/office/powerpoint/2010/main" val="62009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77F8F9-0969-44DD-99AB-4CA449EF1F0A}"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E0E87-056B-43C7-AFAB-EF79D8AF5BED}" type="slidenum">
              <a:rPr lang="en-US" smtClean="0"/>
              <a:t>‹#›</a:t>
            </a:fld>
            <a:endParaRPr lang="en-US"/>
          </a:p>
        </p:txBody>
      </p:sp>
    </p:spTree>
    <p:extLst>
      <p:ext uri="{BB962C8B-B14F-4D97-AF65-F5344CB8AC3E}">
        <p14:creationId xmlns:p14="http://schemas.microsoft.com/office/powerpoint/2010/main" val="118928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77F8F9-0969-44DD-99AB-4CA449EF1F0A}"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E0E87-056B-43C7-AFAB-EF79D8AF5BED}" type="slidenum">
              <a:rPr lang="en-US" smtClean="0"/>
              <a:t>‹#›</a:t>
            </a:fld>
            <a:endParaRPr lang="en-US"/>
          </a:p>
        </p:txBody>
      </p:sp>
    </p:spTree>
    <p:extLst>
      <p:ext uri="{BB962C8B-B14F-4D97-AF65-F5344CB8AC3E}">
        <p14:creationId xmlns:p14="http://schemas.microsoft.com/office/powerpoint/2010/main" val="4006848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77F8F9-0969-44DD-99AB-4CA449EF1F0A}" type="datetimeFigureOut">
              <a:rPr lang="en-US" smtClean="0"/>
              <a:t>2/27/2015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E0E87-056B-43C7-AFAB-EF79D8AF5BED}" type="slidenum">
              <a:rPr lang="en-US" smtClean="0"/>
              <a:t>‹#›</a:t>
            </a:fld>
            <a:endParaRPr lang="en-US"/>
          </a:p>
        </p:txBody>
      </p:sp>
    </p:spTree>
    <p:extLst>
      <p:ext uri="{BB962C8B-B14F-4D97-AF65-F5344CB8AC3E}">
        <p14:creationId xmlns:p14="http://schemas.microsoft.com/office/powerpoint/2010/main" val="2380994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77F8F9-0969-44DD-99AB-4CA449EF1F0A}" type="datetimeFigureOut">
              <a:rPr lang="en-US" smtClean="0"/>
              <a:t>2/27/2015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E0E87-056B-43C7-AFAB-EF79D8AF5BED}" type="slidenum">
              <a:rPr lang="en-US" smtClean="0"/>
              <a:t>‹#›</a:t>
            </a:fld>
            <a:endParaRPr lang="en-US"/>
          </a:p>
        </p:txBody>
      </p:sp>
    </p:spTree>
    <p:extLst>
      <p:ext uri="{BB962C8B-B14F-4D97-AF65-F5344CB8AC3E}">
        <p14:creationId xmlns:p14="http://schemas.microsoft.com/office/powerpoint/2010/main" val="2909978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7F8F9-0969-44DD-99AB-4CA449EF1F0A}" type="datetimeFigureOut">
              <a:rPr lang="en-US" smtClean="0"/>
              <a:t>2/27/2015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E0E87-056B-43C7-AFAB-EF79D8AF5BED}" type="slidenum">
              <a:rPr lang="en-US" smtClean="0"/>
              <a:t>‹#›</a:t>
            </a:fld>
            <a:endParaRPr lang="en-US"/>
          </a:p>
        </p:txBody>
      </p:sp>
    </p:spTree>
    <p:extLst>
      <p:ext uri="{BB962C8B-B14F-4D97-AF65-F5344CB8AC3E}">
        <p14:creationId xmlns:p14="http://schemas.microsoft.com/office/powerpoint/2010/main" val="165373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7F8F9-0969-44DD-99AB-4CA449EF1F0A}"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E0E87-056B-43C7-AFAB-EF79D8AF5BED}" type="slidenum">
              <a:rPr lang="en-US" smtClean="0"/>
              <a:t>‹#›</a:t>
            </a:fld>
            <a:endParaRPr lang="en-US"/>
          </a:p>
        </p:txBody>
      </p:sp>
    </p:spTree>
    <p:extLst>
      <p:ext uri="{BB962C8B-B14F-4D97-AF65-F5344CB8AC3E}">
        <p14:creationId xmlns:p14="http://schemas.microsoft.com/office/powerpoint/2010/main" val="404333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7F8F9-0969-44DD-99AB-4CA449EF1F0A}"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E0E87-056B-43C7-AFAB-EF79D8AF5BED}" type="slidenum">
              <a:rPr lang="en-US" smtClean="0"/>
              <a:t>‹#›</a:t>
            </a:fld>
            <a:endParaRPr lang="en-US"/>
          </a:p>
        </p:txBody>
      </p:sp>
    </p:spTree>
    <p:extLst>
      <p:ext uri="{BB962C8B-B14F-4D97-AF65-F5344CB8AC3E}">
        <p14:creationId xmlns:p14="http://schemas.microsoft.com/office/powerpoint/2010/main" val="362339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7F8F9-0969-44DD-99AB-4CA449EF1F0A}" type="datetimeFigureOut">
              <a:rPr lang="en-US" smtClean="0"/>
              <a:t>2/27/2015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E0E87-056B-43C7-AFAB-EF79D8AF5BED}" type="slidenum">
              <a:rPr lang="en-US" smtClean="0"/>
              <a:t>‹#›</a:t>
            </a:fld>
            <a:endParaRPr lang="en-US"/>
          </a:p>
        </p:txBody>
      </p:sp>
    </p:spTree>
    <p:extLst>
      <p:ext uri="{BB962C8B-B14F-4D97-AF65-F5344CB8AC3E}">
        <p14:creationId xmlns:p14="http://schemas.microsoft.com/office/powerpoint/2010/main" val="1302519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alewms.weebly.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youtube.com/watch?v=TYvye0CVbU0"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Entrance Question</a:t>
            </a:r>
            <a:endParaRPr lang="en-US" b="1" dirty="0"/>
          </a:p>
        </p:txBody>
      </p:sp>
      <p:sp>
        <p:nvSpPr>
          <p:cNvPr id="3" name="Content Placeholder 2"/>
          <p:cNvSpPr>
            <a:spLocks noGrp="1"/>
          </p:cNvSpPr>
          <p:nvPr>
            <p:ph idx="1"/>
          </p:nvPr>
        </p:nvSpPr>
        <p:spPr/>
        <p:txBody>
          <a:bodyPr>
            <a:normAutofit/>
          </a:bodyPr>
          <a:lstStyle/>
          <a:p>
            <a:pPr marL="0" indent="0">
              <a:buNone/>
            </a:pPr>
            <a:r>
              <a:rPr lang="en-US" sz="3600" dirty="0"/>
              <a:t>Is a </a:t>
            </a:r>
            <a:r>
              <a:rPr lang="en-US" sz="3600" b="1" dirty="0"/>
              <a:t>mineral</a:t>
            </a:r>
            <a:r>
              <a:rPr lang="en-US" sz="3600" dirty="0"/>
              <a:t> the same as a </a:t>
            </a:r>
            <a:r>
              <a:rPr lang="en-US" sz="3600" b="1" dirty="0"/>
              <a:t>rock</a:t>
            </a:r>
            <a:r>
              <a:rPr lang="en-US" sz="3600" dirty="0"/>
              <a:t>?  Explain your thinking.  Be prepared to share.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810001"/>
            <a:ext cx="5829300" cy="3016663"/>
          </a:xfrm>
          <a:prstGeom prst="rect">
            <a:avLst/>
          </a:prstGeom>
        </p:spPr>
      </p:pic>
      <p:sp>
        <p:nvSpPr>
          <p:cNvPr id="4" name="TextBox 3"/>
          <p:cNvSpPr txBox="1"/>
          <p:nvPr/>
        </p:nvSpPr>
        <p:spPr>
          <a:xfrm>
            <a:off x="4609411" y="4205908"/>
            <a:ext cx="2286689" cy="1200329"/>
          </a:xfrm>
          <a:prstGeom prst="rect">
            <a:avLst/>
          </a:prstGeom>
          <a:noFill/>
        </p:spPr>
        <p:txBody>
          <a:bodyPr wrap="square" rtlCol="0">
            <a:spAutoFit/>
          </a:bodyPr>
          <a:lstStyle/>
          <a:p>
            <a:pPr algn="ctr"/>
            <a:r>
              <a:rPr lang="en-US" sz="2400" dirty="0"/>
              <a:t>You have a new Learning Target too!</a:t>
            </a:r>
          </a:p>
        </p:txBody>
      </p:sp>
    </p:spTree>
    <p:extLst>
      <p:ext uri="{BB962C8B-B14F-4D97-AF65-F5344CB8AC3E}">
        <p14:creationId xmlns:p14="http://schemas.microsoft.com/office/powerpoint/2010/main" val="429661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 mineral has an ordered atomic structure.</a:t>
            </a:r>
            <a:endParaRPr lang="en-US" b="1" dirty="0"/>
          </a:p>
        </p:txBody>
      </p:sp>
      <p:sp>
        <p:nvSpPr>
          <p:cNvPr id="3" name="Content Placeholder 2"/>
          <p:cNvSpPr>
            <a:spLocks noGrp="1"/>
          </p:cNvSpPr>
          <p:nvPr>
            <p:ph idx="1"/>
          </p:nvPr>
        </p:nvSpPr>
        <p:spPr/>
        <p:txBody>
          <a:bodyPr/>
          <a:lstStyle/>
          <a:p>
            <a:pPr marL="0" indent="0">
              <a:buNone/>
            </a:pPr>
            <a:r>
              <a:rPr lang="en-US" b="1" dirty="0" smtClean="0"/>
              <a:t>Diamond</a:t>
            </a:r>
            <a:r>
              <a:rPr lang="en-US" dirty="0"/>
              <a:t> </a:t>
            </a:r>
            <a:r>
              <a:rPr lang="en-US" dirty="0" smtClean="0"/>
              <a:t>(C)</a:t>
            </a:r>
          </a:p>
          <a:p>
            <a:pPr marL="0" indent="0">
              <a:buNone/>
            </a:pPr>
            <a:endParaRPr lang="en-US" dirty="0"/>
          </a:p>
        </p:txBody>
      </p:sp>
      <p:pic>
        <p:nvPicPr>
          <p:cNvPr id="3076" name="Picture 4" descr="http://upload.wikimedia.org/wikipedia/commons/4/41/C60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514600"/>
            <a:ext cx="3657600" cy="358176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upload.wikimedia.org/wikipedia/commons/8/8f/Apollo_synthetic_diamo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307772"/>
            <a:ext cx="4648200" cy="4070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47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 mineral is NOT the same as a rock.</a:t>
            </a:r>
            <a:endParaRPr lang="en-US" dirty="0"/>
          </a:p>
        </p:txBody>
      </p:sp>
      <p:pic>
        <p:nvPicPr>
          <p:cNvPr id="3" name="Picture 2"/>
          <p:cNvPicPr>
            <a:picLocks noChangeAspect="1"/>
          </p:cNvPicPr>
          <p:nvPr/>
        </p:nvPicPr>
        <p:blipFill>
          <a:blip r:embed="rId2"/>
          <a:stretch>
            <a:fillRect/>
          </a:stretch>
        </p:blipFill>
        <p:spPr>
          <a:xfrm>
            <a:off x="1833563" y="1417639"/>
            <a:ext cx="8524875" cy="4352925"/>
          </a:xfrm>
          <a:prstGeom prst="rect">
            <a:avLst/>
          </a:prstGeom>
        </p:spPr>
      </p:pic>
    </p:spTree>
    <p:extLst>
      <p:ext uri="{BB962C8B-B14F-4D97-AF65-F5344CB8AC3E}">
        <p14:creationId xmlns:p14="http://schemas.microsoft.com/office/powerpoint/2010/main" val="1477571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 mineral is NOT the same as a rock.</a:t>
            </a:r>
            <a:endParaRPr lang="en-US" dirty="0"/>
          </a:p>
        </p:txBody>
      </p:sp>
      <p:pic>
        <p:nvPicPr>
          <p:cNvPr id="4" name="Picture 3"/>
          <p:cNvPicPr>
            <a:picLocks noChangeAspect="1"/>
          </p:cNvPicPr>
          <p:nvPr/>
        </p:nvPicPr>
        <p:blipFill>
          <a:blip r:embed="rId2"/>
          <a:stretch>
            <a:fillRect/>
          </a:stretch>
        </p:blipFill>
        <p:spPr>
          <a:xfrm>
            <a:off x="3027338" y="1219200"/>
            <a:ext cx="6137324" cy="5440362"/>
          </a:xfrm>
          <a:prstGeom prst="rect">
            <a:avLst/>
          </a:prstGeom>
        </p:spPr>
      </p:pic>
    </p:spTree>
    <p:extLst>
      <p:ext uri="{BB962C8B-B14F-4D97-AF65-F5344CB8AC3E}">
        <p14:creationId xmlns:p14="http://schemas.microsoft.com/office/powerpoint/2010/main" val="3742221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 mineral is NOT the same as a rock.</a:t>
            </a:r>
            <a:endParaRPr lang="en-US" b="1" dirty="0"/>
          </a:p>
        </p:txBody>
      </p:sp>
      <p:pic>
        <p:nvPicPr>
          <p:cNvPr id="2050" name="Picture 2" descr="http://eastmontscience.weebly.com/uploads/1/3/3/8/13389395/5705221.png?2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943" y="1447800"/>
            <a:ext cx="8153400" cy="4984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79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Yourself…</a:t>
            </a:r>
            <a:endParaRPr lang="en-US" dirty="0"/>
          </a:p>
        </p:txBody>
      </p:sp>
      <p:sp>
        <p:nvSpPr>
          <p:cNvPr id="3" name="Content Placeholder 2"/>
          <p:cNvSpPr>
            <a:spLocks noGrp="1"/>
          </p:cNvSpPr>
          <p:nvPr>
            <p:ph idx="1"/>
          </p:nvPr>
        </p:nvSpPr>
        <p:spPr/>
        <p:txBody>
          <a:bodyPr/>
          <a:lstStyle/>
          <a:p>
            <a:pPr marL="0" indent="0">
              <a:buNone/>
            </a:pPr>
            <a:r>
              <a:rPr lang="en-US" dirty="0" smtClean="0"/>
              <a:t>Mineral or Not?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725" y="2433639"/>
            <a:ext cx="744855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955" y="4400550"/>
            <a:ext cx="810577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527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Yourself…</a:t>
            </a:r>
            <a:endParaRPr lang="en-US" dirty="0"/>
          </a:p>
        </p:txBody>
      </p:sp>
      <p:sp>
        <p:nvSpPr>
          <p:cNvPr id="3" name="Content Placeholder 2"/>
          <p:cNvSpPr>
            <a:spLocks noGrp="1"/>
          </p:cNvSpPr>
          <p:nvPr>
            <p:ph idx="1"/>
          </p:nvPr>
        </p:nvSpPr>
        <p:spPr/>
        <p:txBody>
          <a:bodyPr/>
          <a:lstStyle/>
          <a:p>
            <a:pPr marL="0" indent="0">
              <a:buNone/>
            </a:pPr>
            <a:r>
              <a:rPr lang="en-US" dirty="0" smtClean="0"/>
              <a:t>Mineral or Not?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2347914"/>
            <a:ext cx="739140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9" y="3933826"/>
            <a:ext cx="8048625"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42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Yourself…</a:t>
            </a:r>
            <a:endParaRPr lang="en-US" dirty="0"/>
          </a:p>
        </p:txBody>
      </p:sp>
      <p:sp>
        <p:nvSpPr>
          <p:cNvPr id="3" name="Content Placeholder 2"/>
          <p:cNvSpPr>
            <a:spLocks noGrp="1"/>
          </p:cNvSpPr>
          <p:nvPr>
            <p:ph idx="1"/>
          </p:nvPr>
        </p:nvSpPr>
        <p:spPr/>
        <p:txBody>
          <a:bodyPr/>
          <a:lstStyle/>
          <a:p>
            <a:pPr marL="0" indent="0">
              <a:buNone/>
            </a:pPr>
            <a:r>
              <a:rPr lang="en-US" dirty="0" smtClean="0"/>
              <a:t>Mineral or Not?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739" y="2366964"/>
            <a:ext cx="801052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738" y="4408714"/>
            <a:ext cx="80200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527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Yourself…</a:t>
            </a:r>
          </a:p>
        </p:txBody>
      </p:sp>
      <p:sp>
        <p:nvSpPr>
          <p:cNvPr id="3" name="Content Placeholder 2"/>
          <p:cNvSpPr>
            <a:spLocks noGrp="1"/>
          </p:cNvSpPr>
          <p:nvPr>
            <p:ph idx="1"/>
          </p:nvPr>
        </p:nvSpPr>
        <p:spPr/>
        <p:txBody>
          <a:bodyPr/>
          <a:lstStyle/>
          <a:p>
            <a:pPr marL="0" indent="0">
              <a:buNone/>
            </a:pPr>
            <a:r>
              <a:rPr lang="en-US" dirty="0" smtClean="0"/>
              <a:t>Mineral or Not?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114" y="2238375"/>
            <a:ext cx="81057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113" y="4343400"/>
            <a:ext cx="80010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32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Mineral Formation</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Minerals </a:t>
            </a:r>
            <a:r>
              <a:rPr lang="en-US" dirty="0"/>
              <a:t>may form in one of the following ways…</a:t>
            </a:r>
          </a:p>
          <a:p>
            <a:pPr marL="0" indent="0">
              <a:buNone/>
            </a:pPr>
            <a:r>
              <a:rPr lang="en-US" u="sng" dirty="0"/>
              <a:t>Molten Materials</a:t>
            </a:r>
            <a:endParaRPr lang="en-US" dirty="0"/>
          </a:p>
          <a:p>
            <a:pPr marL="0" indent="0">
              <a:buNone/>
            </a:pPr>
            <a:r>
              <a:rPr lang="en-US" b="1" dirty="0" smtClean="0"/>
              <a:t>	</a:t>
            </a:r>
            <a:r>
              <a:rPr lang="en-US" b="1" u="sng" dirty="0" smtClean="0"/>
              <a:t>Magma</a:t>
            </a:r>
            <a:r>
              <a:rPr lang="en-US" dirty="0" smtClean="0"/>
              <a:t> below the ground</a:t>
            </a:r>
          </a:p>
          <a:p>
            <a:pPr marL="0" indent="0">
              <a:buNone/>
            </a:pPr>
            <a:r>
              <a:rPr lang="en-US" b="1" dirty="0" smtClean="0"/>
              <a:t>	</a:t>
            </a:r>
            <a:r>
              <a:rPr lang="en-US" b="1" u="sng" dirty="0" smtClean="0"/>
              <a:t>Lava</a:t>
            </a:r>
            <a:r>
              <a:rPr lang="en-US" dirty="0" smtClean="0"/>
              <a:t> </a:t>
            </a:r>
            <a:r>
              <a:rPr lang="en-US" dirty="0"/>
              <a:t>above the ground</a:t>
            </a:r>
          </a:p>
          <a:p>
            <a:pPr marL="0" indent="0">
              <a:buNone/>
            </a:pPr>
            <a:r>
              <a:rPr lang="en-US" u="sng" dirty="0"/>
              <a:t>Solutions</a:t>
            </a:r>
            <a:endParaRPr lang="en-US" dirty="0"/>
          </a:p>
          <a:p>
            <a:pPr marL="0" indent="0">
              <a:buNone/>
            </a:pPr>
            <a:r>
              <a:rPr lang="en-US" b="1" dirty="0" smtClean="0"/>
              <a:t>	</a:t>
            </a:r>
            <a:r>
              <a:rPr lang="en-US" b="1" u="sng" dirty="0" smtClean="0"/>
              <a:t>Evaporation</a:t>
            </a:r>
            <a:r>
              <a:rPr lang="en-US" dirty="0" smtClean="0"/>
              <a:t> </a:t>
            </a:r>
            <a:r>
              <a:rPr lang="en-US" dirty="0"/>
              <a:t>above the ground</a:t>
            </a:r>
          </a:p>
          <a:p>
            <a:pPr marL="0" indent="0">
              <a:buNone/>
            </a:pPr>
            <a:r>
              <a:rPr lang="en-US" b="1" dirty="0" smtClean="0"/>
              <a:t>	</a:t>
            </a:r>
            <a:r>
              <a:rPr lang="en-US" b="1" u="sng" dirty="0" smtClean="0"/>
              <a:t>Veins</a:t>
            </a:r>
            <a:r>
              <a:rPr lang="en-US" dirty="0" smtClean="0"/>
              <a:t> </a:t>
            </a:r>
            <a:r>
              <a:rPr lang="en-US" dirty="0"/>
              <a:t>below the ground</a:t>
            </a:r>
          </a:p>
          <a:p>
            <a:endParaRPr lang="en-US" dirty="0"/>
          </a:p>
        </p:txBody>
      </p:sp>
    </p:spTree>
    <p:extLst>
      <p:ext uri="{BB962C8B-B14F-4D97-AF65-F5344CB8AC3E}">
        <p14:creationId xmlns:p14="http://schemas.microsoft.com/office/powerpoint/2010/main" val="19293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Mineral Formation</a:t>
            </a:r>
            <a:endParaRPr lang="en-US" b="1" dirty="0"/>
          </a:p>
        </p:txBody>
      </p:sp>
      <p:sp>
        <p:nvSpPr>
          <p:cNvPr id="3" name="Content Placeholder 2"/>
          <p:cNvSpPr>
            <a:spLocks noGrp="1"/>
          </p:cNvSpPr>
          <p:nvPr>
            <p:ph idx="1"/>
          </p:nvPr>
        </p:nvSpPr>
        <p:spPr/>
        <p:txBody>
          <a:bodyPr>
            <a:normAutofit/>
          </a:bodyPr>
          <a:lstStyle/>
          <a:p>
            <a:pPr marL="0" indent="0">
              <a:buNone/>
            </a:pPr>
            <a:r>
              <a:rPr lang="en-US" dirty="0"/>
              <a:t>Mineral formation depends on:</a:t>
            </a:r>
            <a:endParaRPr lang="en-US" sz="2800" dirty="0"/>
          </a:p>
          <a:p>
            <a:pPr lvl="0"/>
            <a:r>
              <a:rPr lang="en-US" dirty="0"/>
              <a:t>What </a:t>
            </a:r>
            <a:r>
              <a:rPr lang="en-US" b="1" u="sng" dirty="0"/>
              <a:t>atoms</a:t>
            </a:r>
            <a:r>
              <a:rPr lang="en-US" dirty="0"/>
              <a:t> are available in the surrounding area</a:t>
            </a:r>
            <a:endParaRPr lang="en-US" sz="2800" dirty="0"/>
          </a:p>
          <a:p>
            <a:pPr lvl="0"/>
            <a:r>
              <a:rPr lang="en-US" dirty="0"/>
              <a:t>How fast atoms can </a:t>
            </a:r>
            <a:r>
              <a:rPr lang="en-US" b="1" u="sng" dirty="0"/>
              <a:t>migrate</a:t>
            </a:r>
            <a:r>
              <a:rPr lang="en-US" dirty="0"/>
              <a:t> to the crystal</a:t>
            </a:r>
            <a:endParaRPr lang="en-US" sz="2800" dirty="0"/>
          </a:p>
          <a:p>
            <a:pPr lvl="0"/>
            <a:r>
              <a:rPr lang="en-US" dirty="0"/>
              <a:t>Temperature and pressure in the surrounding </a:t>
            </a:r>
            <a:r>
              <a:rPr lang="en-US" b="1" u="sng" dirty="0"/>
              <a:t>environment</a:t>
            </a:r>
            <a:endParaRPr lang="en-US" sz="2800" dirty="0"/>
          </a:p>
          <a:p>
            <a:pPr lvl="1"/>
            <a:r>
              <a:rPr lang="en-US" dirty="0"/>
              <a:t>Slower cooling allows for </a:t>
            </a:r>
            <a:r>
              <a:rPr lang="en-US" b="1" u="sng" dirty="0"/>
              <a:t>larger</a:t>
            </a:r>
            <a:r>
              <a:rPr lang="en-US" dirty="0"/>
              <a:t> crystals</a:t>
            </a:r>
            <a:endParaRPr lang="en-US" sz="2400" dirty="0"/>
          </a:p>
          <a:p>
            <a:pPr lvl="1"/>
            <a:r>
              <a:rPr lang="en-US" dirty="0"/>
              <a:t>Different minerals crystalize from the same solution at different temperatures</a:t>
            </a:r>
            <a:endParaRPr lang="en-US" sz="2400" dirty="0"/>
          </a:p>
          <a:p>
            <a:pPr lvl="1"/>
            <a:r>
              <a:rPr lang="en-US" dirty="0"/>
              <a:t>Pressure conditions must be </a:t>
            </a:r>
            <a:r>
              <a:rPr lang="en-US" b="1" u="sng" dirty="0"/>
              <a:t>just right</a:t>
            </a:r>
            <a:r>
              <a:rPr lang="en-US" dirty="0"/>
              <a:t> for mineral formation</a:t>
            </a:r>
            <a:endParaRPr lang="en-US" sz="2400" dirty="0"/>
          </a:p>
          <a:p>
            <a:pPr marL="0" indent="0">
              <a:buNone/>
            </a:pPr>
            <a:endParaRPr lang="en-US" dirty="0"/>
          </a:p>
        </p:txBody>
      </p:sp>
    </p:spTree>
    <p:extLst>
      <p:ext uri="{BB962C8B-B14F-4D97-AF65-F5344CB8AC3E}">
        <p14:creationId xmlns:p14="http://schemas.microsoft.com/office/powerpoint/2010/main" val="79669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09801"/>
            <a:ext cx="3505200" cy="1470025"/>
          </a:xfrm>
        </p:spPr>
        <p:txBody>
          <a:bodyPr/>
          <a:lstStyle/>
          <a:p>
            <a:r>
              <a:rPr lang="en-US" b="1" dirty="0" smtClean="0"/>
              <a:t>Minerals</a:t>
            </a:r>
            <a:endParaRPr lang="en-US" b="1" dirty="0"/>
          </a:p>
        </p:txBody>
      </p:sp>
      <p:pic>
        <p:nvPicPr>
          <p:cNvPr id="7170" name="Picture 2" descr="http://www.stepbystep.com/wp-content/uploads/2013/04/Difference-Between-a-Rock-and-Mineral-Mine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1" y="228600"/>
            <a:ext cx="5734843"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066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Mineral Formation</a:t>
            </a:r>
            <a:endParaRPr lang="en-US" b="1" dirty="0"/>
          </a:p>
        </p:txBody>
      </p:sp>
      <p:sp>
        <p:nvSpPr>
          <p:cNvPr id="3" name="Content Placeholder 2"/>
          <p:cNvSpPr>
            <a:spLocks noGrp="1"/>
          </p:cNvSpPr>
          <p:nvPr>
            <p:ph idx="1"/>
          </p:nvPr>
        </p:nvSpPr>
        <p:spPr>
          <a:xfrm>
            <a:off x="1981200" y="1600200"/>
            <a:ext cx="8229600" cy="5105400"/>
          </a:xfrm>
        </p:spPr>
        <p:txBody>
          <a:bodyPr>
            <a:normAutofit/>
          </a:bodyPr>
          <a:lstStyle/>
          <a:p>
            <a:pPr marL="0" indent="0">
              <a:buNone/>
            </a:pPr>
            <a:r>
              <a:rPr lang="en-US" dirty="0"/>
              <a:t>Minerals can indicate the type of </a:t>
            </a:r>
            <a:r>
              <a:rPr lang="en-US" b="1" u="sng" dirty="0"/>
              <a:t>environment</a:t>
            </a:r>
            <a:r>
              <a:rPr lang="en-US" dirty="0"/>
              <a:t> in which the minerals formed.</a:t>
            </a:r>
          </a:p>
          <a:p>
            <a:pPr marL="0" indent="0">
              <a:buNone/>
            </a:pPr>
            <a:r>
              <a:rPr lang="en-US" dirty="0" smtClean="0"/>
              <a:t>	</a:t>
            </a:r>
          </a:p>
          <a:p>
            <a:pPr marL="0" indent="0">
              <a:buNone/>
            </a:pPr>
            <a:r>
              <a:rPr lang="en-US" dirty="0" smtClean="0"/>
              <a:t>For </a:t>
            </a:r>
            <a:r>
              <a:rPr lang="en-US" dirty="0"/>
              <a:t>example…</a:t>
            </a:r>
          </a:p>
          <a:p>
            <a:pPr marL="0" indent="0">
              <a:buNone/>
            </a:pPr>
            <a:r>
              <a:rPr lang="en-US" dirty="0" smtClean="0"/>
              <a:t>Quartz </a:t>
            </a:r>
            <a:r>
              <a:rPr lang="en-US" dirty="0"/>
              <a:t>(SiO</a:t>
            </a:r>
            <a:r>
              <a:rPr lang="en-US" baseline="-25000" dirty="0"/>
              <a:t>2</a:t>
            </a:r>
            <a:r>
              <a:rPr lang="en-US" dirty="0"/>
              <a:t>) formed from molten rock.</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6300" y="4572001"/>
            <a:ext cx="2819400" cy="1872587"/>
          </a:xfrm>
          <a:prstGeom prst="rect">
            <a:avLst/>
          </a:prstGeom>
        </p:spPr>
      </p:pic>
    </p:spTree>
    <p:extLst>
      <p:ext uri="{BB962C8B-B14F-4D97-AF65-F5344CB8AC3E}">
        <p14:creationId xmlns:p14="http://schemas.microsoft.com/office/powerpoint/2010/main" val="63838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Mineral Formation</a:t>
            </a:r>
            <a:endParaRPr lang="en-US" b="1" dirty="0"/>
          </a:p>
        </p:txBody>
      </p:sp>
      <p:sp>
        <p:nvSpPr>
          <p:cNvPr id="3" name="Content Placeholder 2"/>
          <p:cNvSpPr>
            <a:spLocks noGrp="1"/>
          </p:cNvSpPr>
          <p:nvPr>
            <p:ph idx="1"/>
          </p:nvPr>
        </p:nvSpPr>
        <p:spPr>
          <a:xfrm>
            <a:off x="1981200" y="1600200"/>
            <a:ext cx="8229600" cy="4876800"/>
          </a:xfrm>
        </p:spPr>
        <p:txBody>
          <a:bodyPr/>
          <a:lstStyle/>
          <a:p>
            <a:pPr marL="0" indent="0">
              <a:buNone/>
            </a:pPr>
            <a:r>
              <a:rPr lang="en-US" dirty="0"/>
              <a:t>Quartz (SiO</a:t>
            </a:r>
            <a:r>
              <a:rPr lang="en-US" baseline="-25000" dirty="0"/>
              <a:t>2</a:t>
            </a:r>
            <a:r>
              <a:rPr lang="en-US" dirty="0"/>
              <a:t>) formed from molten rock.</a:t>
            </a:r>
          </a:p>
          <a:p>
            <a:pPr marL="0" indent="0">
              <a:buNone/>
            </a:pPr>
            <a:endParaRPr lang="en-US" dirty="0" smtClean="0"/>
          </a:p>
          <a:p>
            <a:pPr marL="0" indent="0">
              <a:buNone/>
            </a:pPr>
            <a:r>
              <a:rPr lang="en-US" b="1" dirty="0" smtClean="0">
                <a:solidFill>
                  <a:schemeClr val="tx2"/>
                </a:solidFill>
              </a:rPr>
              <a:t>What </a:t>
            </a:r>
            <a:r>
              <a:rPr lang="en-US" b="1" dirty="0">
                <a:solidFill>
                  <a:schemeClr val="tx2"/>
                </a:solidFill>
              </a:rPr>
              <a:t>does this tell us about the environment in which it was formed?</a:t>
            </a:r>
          </a:p>
          <a:p>
            <a:pPr lvl="0"/>
            <a:r>
              <a:rPr lang="en-US" dirty="0">
                <a:solidFill>
                  <a:schemeClr val="tx2"/>
                </a:solidFill>
              </a:rPr>
              <a:t>Formed in an environment with </a:t>
            </a:r>
            <a:r>
              <a:rPr lang="en-US" b="1" u="sng" dirty="0">
                <a:solidFill>
                  <a:schemeClr val="tx2"/>
                </a:solidFill>
              </a:rPr>
              <a:t>volcanic</a:t>
            </a:r>
            <a:r>
              <a:rPr lang="en-US" dirty="0">
                <a:solidFill>
                  <a:schemeClr val="tx2"/>
                </a:solidFill>
              </a:rPr>
              <a:t> activity (past or present)</a:t>
            </a:r>
          </a:p>
          <a:p>
            <a:pPr lvl="0"/>
            <a:r>
              <a:rPr lang="en-US" dirty="0">
                <a:solidFill>
                  <a:schemeClr val="tx2"/>
                </a:solidFill>
              </a:rPr>
              <a:t>Formed in an environment with </a:t>
            </a:r>
            <a:r>
              <a:rPr lang="en-US" b="1" u="sng" dirty="0">
                <a:solidFill>
                  <a:schemeClr val="tx2"/>
                </a:solidFill>
              </a:rPr>
              <a:t>silica-rich</a:t>
            </a:r>
            <a:r>
              <a:rPr lang="en-US" dirty="0">
                <a:solidFill>
                  <a:schemeClr val="tx2"/>
                </a:solidFill>
              </a:rPr>
              <a:t> soil (and oxygen)</a:t>
            </a:r>
          </a:p>
          <a:p>
            <a:pPr marL="0" indent="0">
              <a:buNone/>
            </a:pPr>
            <a:endParaRPr lang="en-US" dirty="0"/>
          </a:p>
        </p:txBody>
      </p:sp>
    </p:spTree>
    <p:extLst>
      <p:ext uri="{BB962C8B-B14F-4D97-AF65-F5344CB8AC3E}">
        <p14:creationId xmlns:p14="http://schemas.microsoft.com/office/powerpoint/2010/main" val="337475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Mineral Formation</a:t>
            </a:r>
            <a:endParaRPr lang="en-US" b="1" dirty="0"/>
          </a:p>
        </p:txBody>
      </p:sp>
      <p:sp>
        <p:nvSpPr>
          <p:cNvPr id="3" name="Content Placeholder 2"/>
          <p:cNvSpPr>
            <a:spLocks noGrp="1"/>
          </p:cNvSpPr>
          <p:nvPr>
            <p:ph idx="1"/>
          </p:nvPr>
        </p:nvSpPr>
        <p:spPr>
          <a:xfrm>
            <a:off x="1981200" y="1600200"/>
            <a:ext cx="8229600" cy="5181600"/>
          </a:xfrm>
        </p:spPr>
        <p:txBody>
          <a:bodyPr/>
          <a:lstStyle/>
          <a:p>
            <a:pPr marL="0" indent="0">
              <a:buNone/>
            </a:pPr>
            <a:r>
              <a:rPr lang="en-US" dirty="0"/>
              <a:t>Halite (</a:t>
            </a:r>
            <a:r>
              <a:rPr lang="en-US" dirty="0" err="1"/>
              <a:t>NaCl</a:t>
            </a:r>
            <a:r>
              <a:rPr lang="en-US" dirty="0"/>
              <a:t>) formed from evaporation.</a:t>
            </a:r>
          </a:p>
          <a:p>
            <a:pPr marL="0" indent="0">
              <a:buNone/>
            </a:pPr>
            <a:endParaRPr lang="en-US" dirty="0"/>
          </a:p>
          <a:p>
            <a:pPr marL="0" indent="0">
              <a:buNone/>
            </a:pPr>
            <a:endParaRPr lang="en-US" dirty="0" smtClean="0"/>
          </a:p>
          <a:p>
            <a:pPr marL="0" indent="0">
              <a:buNone/>
            </a:pPr>
            <a:endParaRPr lang="en-US" dirty="0" smtClean="0"/>
          </a:p>
          <a:p>
            <a:pPr marL="0" indent="0">
              <a:buNone/>
            </a:pPr>
            <a:r>
              <a:rPr lang="en-US" b="1" dirty="0" smtClean="0">
                <a:solidFill>
                  <a:schemeClr val="tx2"/>
                </a:solidFill>
              </a:rPr>
              <a:t>What </a:t>
            </a:r>
            <a:r>
              <a:rPr lang="en-US" b="1" dirty="0">
                <a:solidFill>
                  <a:schemeClr val="tx2"/>
                </a:solidFill>
              </a:rPr>
              <a:t>does this tell us about the environment in which it was formed?</a:t>
            </a:r>
          </a:p>
          <a:p>
            <a:pPr lvl="0"/>
            <a:r>
              <a:rPr lang="en-US" dirty="0">
                <a:solidFill>
                  <a:schemeClr val="tx2"/>
                </a:solidFill>
              </a:rPr>
              <a:t>Formed in an environment rich in </a:t>
            </a:r>
            <a:r>
              <a:rPr lang="en-US" b="1" u="sng" dirty="0">
                <a:solidFill>
                  <a:schemeClr val="tx2"/>
                </a:solidFill>
              </a:rPr>
              <a:t>sodium and </a:t>
            </a:r>
            <a:r>
              <a:rPr lang="en-US" b="1" u="sng" dirty="0" smtClean="0">
                <a:solidFill>
                  <a:schemeClr val="tx2"/>
                </a:solidFill>
              </a:rPr>
              <a:t>chlorine</a:t>
            </a:r>
            <a:endParaRPr lang="en-US" dirty="0">
              <a:solidFill>
                <a:schemeClr val="tx2"/>
              </a:solidFill>
            </a:endParaRPr>
          </a:p>
          <a:p>
            <a:pPr lvl="0"/>
            <a:r>
              <a:rPr lang="en-US" dirty="0">
                <a:solidFill>
                  <a:schemeClr val="tx2"/>
                </a:solidFill>
              </a:rPr>
              <a:t>Formed near/under dried up bodies of </a:t>
            </a:r>
            <a:r>
              <a:rPr lang="en-US" b="1" u="sng" dirty="0">
                <a:solidFill>
                  <a:schemeClr val="tx2"/>
                </a:solidFill>
              </a:rPr>
              <a:t>water</a:t>
            </a:r>
            <a:endParaRPr lang="en-US" dirty="0">
              <a:solidFill>
                <a:schemeClr val="tx2"/>
              </a:solidFill>
            </a:endParaRP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2209800"/>
            <a:ext cx="2667000" cy="1771366"/>
          </a:xfrm>
          <a:prstGeom prst="rect">
            <a:avLst/>
          </a:prstGeom>
        </p:spPr>
      </p:pic>
    </p:spTree>
    <p:extLst>
      <p:ext uri="{BB962C8B-B14F-4D97-AF65-F5344CB8AC3E}">
        <p14:creationId xmlns:p14="http://schemas.microsoft.com/office/powerpoint/2010/main" val="327139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371600"/>
          </a:xfrm>
        </p:spPr>
        <p:txBody>
          <a:bodyPr/>
          <a:lstStyle/>
          <a:p>
            <a:r>
              <a:rPr lang="en-US" b="1" dirty="0" smtClean="0"/>
              <a:t>Entrance Question</a:t>
            </a:r>
            <a:endParaRPr lang="en-US" b="1" dirty="0"/>
          </a:p>
        </p:txBody>
      </p:sp>
      <p:sp>
        <p:nvSpPr>
          <p:cNvPr id="3" name="Content Placeholder 2"/>
          <p:cNvSpPr>
            <a:spLocks noGrp="1"/>
          </p:cNvSpPr>
          <p:nvPr>
            <p:ph idx="1"/>
          </p:nvPr>
        </p:nvSpPr>
        <p:spPr>
          <a:xfrm>
            <a:off x="609600" y="1066800"/>
            <a:ext cx="10972800" cy="4114800"/>
          </a:xfrm>
        </p:spPr>
        <p:txBody>
          <a:bodyPr>
            <a:normAutofit/>
          </a:bodyPr>
          <a:lstStyle/>
          <a:p>
            <a:pPr marL="0" indent="0">
              <a:buNone/>
            </a:pPr>
            <a:r>
              <a:rPr lang="en-US" b="1" u="sng" dirty="0" smtClean="0"/>
              <a:t>One-Word Summary</a:t>
            </a:r>
            <a:r>
              <a:rPr lang="en-US" dirty="0" smtClean="0"/>
              <a:t>:</a:t>
            </a:r>
          </a:p>
          <a:p>
            <a:pPr marL="0" indent="0">
              <a:buNone/>
            </a:pPr>
            <a:endParaRPr lang="en-US" sz="1000" dirty="0"/>
          </a:p>
          <a:p>
            <a:pPr marL="0" indent="0">
              <a:buNone/>
            </a:pPr>
            <a:r>
              <a:rPr lang="en-US" dirty="0" smtClean="0"/>
              <a:t>Write ONE word to represent minerals and the information learned yesterday.  *</a:t>
            </a:r>
            <a:r>
              <a:rPr lang="en-US" sz="2800" i="1" dirty="0" smtClean="0"/>
              <a:t>Your </a:t>
            </a:r>
            <a:r>
              <a:rPr lang="en-US" sz="2800" i="1" dirty="0"/>
              <a:t>word may </a:t>
            </a:r>
            <a:r>
              <a:rPr lang="en-US" sz="2800" b="1" i="1" u="sng" dirty="0"/>
              <a:t>NOT</a:t>
            </a:r>
            <a:r>
              <a:rPr lang="en-US" sz="2800" i="1" dirty="0"/>
              <a:t> be mineral</a:t>
            </a:r>
            <a:r>
              <a:rPr lang="en-US" sz="2800" i="1" dirty="0" smtClean="0"/>
              <a:t>.*</a:t>
            </a:r>
            <a:endParaRPr lang="en-US" sz="2800" i="1" dirty="0"/>
          </a:p>
          <a:p>
            <a:pPr marL="0" indent="0">
              <a:buNone/>
            </a:pPr>
            <a:endParaRPr lang="en-US" sz="1000" dirty="0"/>
          </a:p>
          <a:p>
            <a:pPr marL="0" indent="0">
              <a:buNone/>
            </a:pPr>
            <a:r>
              <a:rPr lang="en-US" dirty="0" smtClean="0"/>
              <a:t>Then use </a:t>
            </a:r>
            <a:r>
              <a:rPr lang="en-US" u="sng" dirty="0" smtClean="0"/>
              <a:t>complete sentences</a:t>
            </a:r>
            <a:r>
              <a:rPr lang="en-US" dirty="0" smtClean="0"/>
              <a:t> to explain your thinking.  </a:t>
            </a:r>
          </a:p>
          <a:p>
            <a:pPr marL="0" indent="0">
              <a:buNone/>
            </a:pPr>
            <a:endParaRPr lang="en-US" sz="1000" dirty="0"/>
          </a:p>
          <a:p>
            <a:pPr marL="0" indent="0">
              <a:buNone/>
            </a:pPr>
            <a:r>
              <a:rPr lang="en-US" dirty="0" smtClean="0"/>
              <a:t>Be prepared to share.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141904" y="3841337"/>
            <a:ext cx="6019800" cy="3016663"/>
          </a:xfrm>
          <a:prstGeom prst="rect">
            <a:avLst/>
          </a:prstGeom>
        </p:spPr>
      </p:pic>
      <p:sp>
        <p:nvSpPr>
          <p:cNvPr id="5" name="TextBox 4"/>
          <p:cNvSpPr txBox="1"/>
          <p:nvPr/>
        </p:nvSpPr>
        <p:spPr>
          <a:xfrm>
            <a:off x="6528642" y="4267200"/>
            <a:ext cx="2629589" cy="1200329"/>
          </a:xfrm>
          <a:prstGeom prst="rect">
            <a:avLst/>
          </a:prstGeom>
          <a:noFill/>
        </p:spPr>
        <p:txBody>
          <a:bodyPr wrap="square" rtlCol="0">
            <a:spAutoFit/>
          </a:bodyPr>
          <a:lstStyle/>
          <a:p>
            <a:pPr algn="ctr"/>
            <a:r>
              <a:rPr lang="en-US" sz="2400" dirty="0"/>
              <a:t>You have </a:t>
            </a:r>
            <a:r>
              <a:rPr lang="en-US" sz="2400" dirty="0" smtClean="0"/>
              <a:t>another </a:t>
            </a:r>
            <a:r>
              <a:rPr lang="en-US" sz="2400" dirty="0"/>
              <a:t>new Learning Target </a:t>
            </a:r>
            <a:r>
              <a:rPr lang="en-US" sz="2400" dirty="0" smtClean="0"/>
              <a:t>today!</a:t>
            </a:r>
            <a:endParaRPr lang="en-US" sz="2400" dirty="0"/>
          </a:p>
        </p:txBody>
      </p:sp>
    </p:spTree>
    <p:extLst>
      <p:ext uri="{BB962C8B-B14F-4D97-AF65-F5344CB8AC3E}">
        <p14:creationId xmlns:p14="http://schemas.microsoft.com/office/powerpoint/2010/main" val="121776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Yesterday we learned…</a:t>
            </a:r>
            <a:endParaRPr lang="en-US" b="1" dirty="0"/>
          </a:p>
        </p:txBody>
      </p:sp>
      <p:sp>
        <p:nvSpPr>
          <p:cNvPr id="3" name="Content Placeholder 2"/>
          <p:cNvSpPr>
            <a:spLocks noGrp="1"/>
          </p:cNvSpPr>
          <p:nvPr>
            <p:ph idx="1"/>
          </p:nvPr>
        </p:nvSpPr>
        <p:spPr/>
        <p:txBody>
          <a:bodyPr/>
          <a:lstStyle/>
          <a:p>
            <a:pPr marL="0" indent="0">
              <a:buNone/>
            </a:pPr>
            <a:r>
              <a:rPr lang="en-US" dirty="0"/>
              <a:t>A </a:t>
            </a:r>
            <a:r>
              <a:rPr lang="en-US" b="1" dirty="0" smtClean="0"/>
              <a:t>mineral</a:t>
            </a:r>
            <a:r>
              <a:rPr lang="en-US" dirty="0" smtClean="0"/>
              <a:t>…</a:t>
            </a:r>
          </a:p>
          <a:p>
            <a:r>
              <a:rPr lang="en-US" dirty="0" smtClean="0"/>
              <a:t>is naturally occurring</a:t>
            </a:r>
          </a:p>
          <a:p>
            <a:r>
              <a:rPr lang="en-US" dirty="0" smtClean="0"/>
              <a:t>is solid</a:t>
            </a:r>
          </a:p>
          <a:p>
            <a:r>
              <a:rPr lang="en-US" dirty="0" smtClean="0"/>
              <a:t>is inorganic</a:t>
            </a:r>
          </a:p>
          <a:p>
            <a:r>
              <a:rPr lang="en-US" dirty="0" smtClean="0"/>
              <a:t>is representable </a:t>
            </a:r>
            <a:r>
              <a:rPr lang="en-US" dirty="0"/>
              <a:t>by a chemical </a:t>
            </a:r>
            <a:r>
              <a:rPr lang="en-US" dirty="0" smtClean="0"/>
              <a:t>formula</a:t>
            </a:r>
          </a:p>
          <a:p>
            <a:r>
              <a:rPr lang="en-US" dirty="0" smtClean="0"/>
              <a:t>has an ordered atomic structure</a:t>
            </a:r>
          </a:p>
          <a:p>
            <a:r>
              <a:rPr lang="en-US" dirty="0" smtClean="0"/>
              <a:t>is NOT the same as a rock</a:t>
            </a:r>
          </a:p>
          <a:p>
            <a:endParaRPr lang="en-US" dirty="0" smtClean="0"/>
          </a:p>
          <a:p>
            <a:endParaRPr lang="en-US" dirty="0"/>
          </a:p>
        </p:txBody>
      </p:sp>
    </p:spTree>
    <p:extLst>
      <p:ext uri="{BB962C8B-B14F-4D97-AF65-F5344CB8AC3E}">
        <p14:creationId xmlns:p14="http://schemas.microsoft.com/office/powerpoint/2010/main" val="1168482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Mineral Properties</a:t>
            </a:r>
            <a:endParaRPr lang="en-US" b="1" dirty="0"/>
          </a:p>
        </p:txBody>
      </p:sp>
      <p:sp>
        <p:nvSpPr>
          <p:cNvPr id="3" name="Content Placeholder 2"/>
          <p:cNvSpPr>
            <a:spLocks noGrp="1"/>
          </p:cNvSpPr>
          <p:nvPr>
            <p:ph idx="1"/>
          </p:nvPr>
        </p:nvSpPr>
        <p:spPr>
          <a:xfrm>
            <a:off x="1981200" y="1600200"/>
            <a:ext cx="8229600" cy="5257800"/>
          </a:xfrm>
        </p:spPr>
        <p:txBody>
          <a:bodyPr>
            <a:normAutofit/>
          </a:bodyPr>
          <a:lstStyle/>
          <a:p>
            <a:pPr marL="0" indent="0">
              <a:buNone/>
            </a:pPr>
            <a:r>
              <a:rPr lang="en-US" dirty="0"/>
              <a:t>Minerals have specific properties that can be used for identification. </a:t>
            </a:r>
          </a:p>
          <a:p>
            <a:pPr marL="0" indent="0">
              <a:buNone/>
            </a:pPr>
            <a:r>
              <a:rPr lang="en-US" dirty="0"/>
              <a:t>The properties that can be used for testing minerals include:</a:t>
            </a:r>
          </a:p>
          <a:p>
            <a:pPr marL="0" indent="0">
              <a:buNone/>
            </a:pPr>
            <a:r>
              <a:rPr lang="en-US" dirty="0" smtClean="0"/>
              <a:t>	- color			- streak</a:t>
            </a:r>
            <a:endParaRPr lang="en-US" dirty="0"/>
          </a:p>
          <a:p>
            <a:pPr marL="0" indent="0">
              <a:buNone/>
            </a:pPr>
            <a:r>
              <a:rPr lang="en-US" dirty="0" smtClean="0"/>
              <a:t>	- luster			- hardness</a:t>
            </a:r>
            <a:endParaRPr lang="en-US" dirty="0"/>
          </a:p>
          <a:p>
            <a:pPr marL="0" indent="0">
              <a:buNone/>
            </a:pPr>
            <a:r>
              <a:rPr lang="en-US" dirty="0" smtClean="0"/>
              <a:t>	- crystal form		- cleavage</a:t>
            </a:r>
            <a:endParaRPr lang="en-US" dirty="0"/>
          </a:p>
          <a:p>
            <a:pPr marL="0" indent="0">
              <a:buNone/>
            </a:pPr>
            <a:r>
              <a:rPr lang="en-US" dirty="0" smtClean="0"/>
              <a:t>	- magnetism		- acid reaction</a:t>
            </a:r>
            <a:endParaRPr lang="en-US" dirty="0"/>
          </a:p>
          <a:p>
            <a:pPr marL="0" indent="0">
              <a:buNone/>
            </a:pPr>
            <a:endParaRPr lang="en-US" dirty="0"/>
          </a:p>
        </p:txBody>
      </p:sp>
    </p:spTree>
    <p:extLst>
      <p:ext uri="{BB962C8B-B14F-4D97-AF65-F5344CB8AC3E}">
        <p14:creationId xmlns:p14="http://schemas.microsoft.com/office/powerpoint/2010/main" val="425621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Mineral Properties</a:t>
            </a:r>
            <a:endParaRPr lang="en-US" dirty="0"/>
          </a:p>
        </p:txBody>
      </p:sp>
      <p:sp>
        <p:nvSpPr>
          <p:cNvPr id="3" name="Content Placeholder 2"/>
          <p:cNvSpPr>
            <a:spLocks noGrp="1"/>
          </p:cNvSpPr>
          <p:nvPr>
            <p:ph idx="1"/>
          </p:nvPr>
        </p:nvSpPr>
        <p:spPr/>
        <p:txBody>
          <a:bodyPr/>
          <a:lstStyle/>
          <a:p>
            <a:pPr marL="0" indent="0">
              <a:buNone/>
            </a:pPr>
            <a:r>
              <a:rPr lang="en-US" dirty="0"/>
              <a:t>Minerals have specific properties that can be used for identification. </a:t>
            </a:r>
          </a:p>
          <a:p>
            <a:pPr marL="0" indent="0">
              <a:buNone/>
            </a:pPr>
            <a:endParaRPr lang="en-US" b="1" i="1" dirty="0" smtClean="0">
              <a:solidFill>
                <a:schemeClr val="tx2">
                  <a:lumMod val="50000"/>
                </a:schemeClr>
              </a:solidFill>
            </a:endParaRPr>
          </a:p>
          <a:p>
            <a:pPr marL="0" indent="0">
              <a:buNone/>
            </a:pPr>
            <a:r>
              <a:rPr lang="en-US" b="1" i="1" dirty="0" smtClean="0">
                <a:solidFill>
                  <a:schemeClr val="tx2">
                    <a:lumMod val="50000"/>
                  </a:schemeClr>
                </a:solidFill>
              </a:rPr>
              <a:t>What </a:t>
            </a:r>
            <a:r>
              <a:rPr lang="en-US" b="1" i="1" dirty="0">
                <a:solidFill>
                  <a:schemeClr val="tx2">
                    <a:lumMod val="50000"/>
                  </a:schemeClr>
                </a:solidFill>
              </a:rPr>
              <a:t>causes minerals to have different physical properties?</a:t>
            </a:r>
          </a:p>
          <a:p>
            <a:pPr marL="0" indent="0">
              <a:buNone/>
            </a:pPr>
            <a:r>
              <a:rPr lang="en-US" i="1" dirty="0" smtClean="0">
                <a:solidFill>
                  <a:schemeClr val="tx2">
                    <a:lumMod val="50000"/>
                  </a:schemeClr>
                </a:solidFill>
              </a:rPr>
              <a:t>	Their </a:t>
            </a:r>
            <a:r>
              <a:rPr lang="en-US" i="1" dirty="0">
                <a:solidFill>
                  <a:schemeClr val="tx2">
                    <a:lumMod val="50000"/>
                  </a:schemeClr>
                </a:solidFill>
              </a:rPr>
              <a:t>internal arrangement of atoms</a:t>
            </a:r>
            <a:endParaRPr lang="en-US" dirty="0">
              <a:solidFill>
                <a:schemeClr val="tx2">
                  <a:lumMod val="50000"/>
                </a:schemeClr>
              </a:solidFill>
            </a:endParaRPr>
          </a:p>
          <a:p>
            <a:pPr marL="0" indent="0">
              <a:buNone/>
            </a:pPr>
            <a:endParaRPr lang="en-US" dirty="0"/>
          </a:p>
        </p:txBody>
      </p:sp>
    </p:spTree>
    <p:extLst>
      <p:ext uri="{BB962C8B-B14F-4D97-AF65-F5344CB8AC3E}">
        <p14:creationId xmlns:p14="http://schemas.microsoft.com/office/powerpoint/2010/main" val="214907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b="1" dirty="0" smtClean="0"/>
              <a:t>Today’s Tasks</a:t>
            </a:r>
            <a:endParaRPr lang="en-US" b="1" dirty="0"/>
          </a:p>
        </p:txBody>
      </p:sp>
      <p:sp>
        <p:nvSpPr>
          <p:cNvPr id="3" name="Content Placeholder 2"/>
          <p:cNvSpPr>
            <a:spLocks noGrp="1"/>
          </p:cNvSpPr>
          <p:nvPr>
            <p:ph idx="1"/>
          </p:nvPr>
        </p:nvSpPr>
        <p:spPr>
          <a:xfrm>
            <a:off x="609600" y="1143000"/>
            <a:ext cx="10972800" cy="5562599"/>
          </a:xfrm>
        </p:spPr>
        <p:txBody>
          <a:bodyPr>
            <a:normAutofit lnSpcReduction="10000"/>
          </a:bodyPr>
          <a:lstStyle/>
          <a:p>
            <a:pPr marL="514350" indent="-514350">
              <a:buFont typeface="+mj-lt"/>
              <a:buAutoNum type="arabicPeriod"/>
            </a:pPr>
            <a:r>
              <a:rPr lang="en-US" dirty="0" smtClean="0">
                <a:solidFill>
                  <a:schemeClr val="tx2"/>
                </a:solidFill>
              </a:rPr>
              <a:t>Assign groups and one mineral property</a:t>
            </a:r>
          </a:p>
          <a:p>
            <a:pPr marL="514350" indent="-514350">
              <a:buFont typeface="+mj-lt"/>
              <a:buAutoNum type="arabicPeriod"/>
            </a:pPr>
            <a:r>
              <a:rPr lang="en-US" dirty="0" smtClean="0">
                <a:solidFill>
                  <a:srgbClr val="C00000"/>
                </a:solidFill>
              </a:rPr>
              <a:t>Read about your assigned mineral property.  Combine and summarize your two sources.</a:t>
            </a:r>
          </a:p>
          <a:p>
            <a:pPr lvl="1"/>
            <a:r>
              <a:rPr lang="en-US" dirty="0" smtClean="0">
                <a:solidFill>
                  <a:srgbClr val="C00000"/>
                </a:solidFill>
              </a:rPr>
              <a:t>Actively read by highlighting important details.</a:t>
            </a:r>
          </a:p>
          <a:p>
            <a:pPr lvl="1"/>
            <a:r>
              <a:rPr lang="en-US" dirty="0" smtClean="0">
                <a:solidFill>
                  <a:srgbClr val="C00000"/>
                </a:solidFill>
              </a:rPr>
              <a:t>Share your highlighted details.  Choose the 5 most important details.</a:t>
            </a:r>
          </a:p>
          <a:p>
            <a:pPr lvl="1"/>
            <a:r>
              <a:rPr lang="en-US" dirty="0" smtClean="0">
                <a:solidFill>
                  <a:srgbClr val="C00000"/>
                </a:solidFill>
              </a:rPr>
              <a:t>Paraphrase your details on a piece of notebook paper.</a:t>
            </a:r>
          </a:p>
          <a:p>
            <a:pPr lvl="1"/>
            <a:r>
              <a:rPr lang="en-US" dirty="0" smtClean="0">
                <a:solidFill>
                  <a:srgbClr val="C00000"/>
                </a:solidFill>
              </a:rPr>
              <a:t>Check with me before moving on to the next step. </a:t>
            </a:r>
          </a:p>
          <a:p>
            <a:pPr marL="514350" indent="-514350">
              <a:buFont typeface="+mj-lt"/>
              <a:buAutoNum type="arabicPeriod"/>
            </a:pPr>
            <a:r>
              <a:rPr lang="en-US" dirty="0" smtClean="0">
                <a:solidFill>
                  <a:schemeClr val="tx2"/>
                </a:solidFill>
              </a:rPr>
              <a:t>Analyze your mineral set for one or more clear examples of your property.  Be prepared to demonstrate.</a:t>
            </a:r>
          </a:p>
          <a:p>
            <a:pPr marL="514350" indent="-514350">
              <a:buFont typeface="+mj-lt"/>
              <a:buAutoNum type="arabicPeriod"/>
            </a:pPr>
            <a:r>
              <a:rPr lang="en-US" dirty="0" smtClean="0">
                <a:solidFill>
                  <a:srgbClr val="C00000"/>
                </a:solidFill>
              </a:rPr>
              <a:t>Transfer your details to the slideshow linked to my website.  Be prepared to share roles when presenting material.</a:t>
            </a:r>
          </a:p>
        </p:txBody>
      </p:sp>
    </p:spTree>
    <p:extLst>
      <p:ext uri="{BB962C8B-B14F-4D97-AF65-F5344CB8AC3E}">
        <p14:creationId xmlns:p14="http://schemas.microsoft.com/office/powerpoint/2010/main" val="222496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676400"/>
          </a:xfrm>
        </p:spPr>
        <p:txBody>
          <a:bodyPr>
            <a:normAutofit/>
          </a:bodyPr>
          <a:lstStyle/>
          <a:p>
            <a:r>
              <a:rPr lang="en-US" b="1" dirty="0" smtClean="0"/>
              <a:t>Active Reading</a:t>
            </a:r>
            <a:br>
              <a:rPr lang="en-US" b="1" dirty="0" smtClean="0"/>
            </a:br>
            <a:r>
              <a:rPr lang="en-US" sz="2400" dirty="0" smtClean="0"/>
              <a:t>Use context clues to interpret unknown words!</a:t>
            </a:r>
            <a:endParaRPr lang="en-US" sz="2400" dirty="0"/>
          </a:p>
        </p:txBody>
      </p:sp>
      <p:sp>
        <p:nvSpPr>
          <p:cNvPr id="4" name="TextBox 3"/>
          <p:cNvSpPr txBox="1"/>
          <p:nvPr/>
        </p:nvSpPr>
        <p:spPr>
          <a:xfrm>
            <a:off x="1143000" y="1752600"/>
            <a:ext cx="9906000" cy="4308872"/>
          </a:xfrm>
          <a:prstGeom prst="rect">
            <a:avLst/>
          </a:prstGeom>
          <a:noFill/>
        </p:spPr>
        <p:txBody>
          <a:bodyPr wrap="square" rtlCol="0">
            <a:spAutoFit/>
          </a:bodyPr>
          <a:lstStyle/>
          <a:p>
            <a:r>
              <a:rPr lang="en-US" sz="3200" dirty="0" smtClean="0"/>
              <a:t>	Crystals </a:t>
            </a:r>
            <a:r>
              <a:rPr lang="en-US" sz="3200" dirty="0"/>
              <a:t>are solid material in which the atoms are arranged in regular geometrical patterns. The crystal shape is the external expression of the mineral's regular internal atomic structure. Temperature, pressure, chemical conditions and the amount of space available are some of the things that affect their growth. Many crystallize from watery solutions, some from molten rock as during volcanic eruptions when lava cools rapidly.</a:t>
            </a:r>
          </a:p>
          <a:p>
            <a:endParaRPr lang="en-US" dirty="0"/>
          </a:p>
        </p:txBody>
      </p:sp>
      <p:sp>
        <p:nvSpPr>
          <p:cNvPr id="3" name="Oval 2"/>
          <p:cNvSpPr/>
          <p:nvPr/>
        </p:nvSpPr>
        <p:spPr>
          <a:xfrm>
            <a:off x="4648200" y="2743200"/>
            <a:ext cx="19050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24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752600"/>
            <a:ext cx="9906000" cy="4308872"/>
          </a:xfrm>
          <a:prstGeom prst="rect">
            <a:avLst/>
          </a:prstGeom>
          <a:noFill/>
        </p:spPr>
        <p:txBody>
          <a:bodyPr wrap="square" rtlCol="0">
            <a:spAutoFit/>
          </a:bodyPr>
          <a:lstStyle/>
          <a:p>
            <a:r>
              <a:rPr lang="en-US" sz="3200" dirty="0" smtClean="0"/>
              <a:t>	Crystals </a:t>
            </a:r>
            <a:r>
              <a:rPr lang="en-US" sz="3200" dirty="0"/>
              <a:t>are solid material in which the atoms are arranged in regular geometrical patterns. The crystal shape is the external expression of the mineral's regular internal atomic structure. Temperature, pressure, chemical conditions and the amount of space available are some of the things that affect their growth. Many crystallize from watery solutions, some from molten rock as during volcanic eruptions when lava cools rapidly.</a:t>
            </a:r>
          </a:p>
          <a:p>
            <a:endParaRPr lang="en-US" dirty="0"/>
          </a:p>
        </p:txBody>
      </p:sp>
      <p:sp>
        <p:nvSpPr>
          <p:cNvPr id="6" name="Title 1"/>
          <p:cNvSpPr txBox="1">
            <a:spLocks/>
          </p:cNvSpPr>
          <p:nvPr/>
        </p:nvSpPr>
        <p:spPr>
          <a:xfrm>
            <a:off x="609600" y="0"/>
            <a:ext cx="109728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Active Reading</a:t>
            </a:r>
            <a:br>
              <a:rPr lang="en-US" b="1" dirty="0" smtClean="0"/>
            </a:br>
            <a:r>
              <a:rPr lang="en-US" sz="2400" dirty="0" smtClean="0"/>
              <a:t>Highlight important details while reading your sources.</a:t>
            </a:r>
            <a:endParaRPr lang="en-US" sz="2400" dirty="0"/>
          </a:p>
        </p:txBody>
      </p:sp>
    </p:spTree>
    <p:extLst>
      <p:ext uri="{BB962C8B-B14F-4D97-AF65-F5344CB8AC3E}">
        <p14:creationId xmlns:p14="http://schemas.microsoft.com/office/powerpoint/2010/main" val="1470218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Minerals</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a:t>A </a:t>
            </a:r>
            <a:r>
              <a:rPr lang="en-US" b="1" dirty="0" smtClean="0"/>
              <a:t>mineral</a:t>
            </a:r>
            <a:r>
              <a:rPr lang="en-US" dirty="0" smtClean="0"/>
              <a:t>…</a:t>
            </a:r>
          </a:p>
          <a:p>
            <a:r>
              <a:rPr lang="en-US" dirty="0" smtClean="0"/>
              <a:t>is </a:t>
            </a:r>
            <a:r>
              <a:rPr lang="en-US" b="1" u="sng" dirty="0" smtClean="0"/>
              <a:t>naturally</a:t>
            </a:r>
            <a:r>
              <a:rPr lang="en-US" dirty="0" smtClean="0"/>
              <a:t> occurring</a:t>
            </a:r>
          </a:p>
          <a:p>
            <a:r>
              <a:rPr lang="en-US" dirty="0" smtClean="0"/>
              <a:t>is </a:t>
            </a:r>
            <a:r>
              <a:rPr lang="en-US" b="1" u="sng" dirty="0" smtClean="0"/>
              <a:t>solid</a:t>
            </a:r>
          </a:p>
          <a:p>
            <a:r>
              <a:rPr lang="en-US" dirty="0" smtClean="0"/>
              <a:t>is </a:t>
            </a:r>
            <a:r>
              <a:rPr lang="en-US" b="1" u="sng" dirty="0" smtClean="0"/>
              <a:t>inorganic</a:t>
            </a:r>
          </a:p>
          <a:p>
            <a:r>
              <a:rPr lang="en-US" dirty="0" smtClean="0"/>
              <a:t>is representable </a:t>
            </a:r>
            <a:r>
              <a:rPr lang="en-US" dirty="0"/>
              <a:t>by a </a:t>
            </a:r>
            <a:r>
              <a:rPr lang="en-US" b="1" u="sng" dirty="0"/>
              <a:t>chemical</a:t>
            </a:r>
            <a:r>
              <a:rPr lang="en-US" dirty="0"/>
              <a:t> </a:t>
            </a:r>
            <a:r>
              <a:rPr lang="en-US" dirty="0" smtClean="0"/>
              <a:t>formula</a:t>
            </a:r>
          </a:p>
          <a:p>
            <a:r>
              <a:rPr lang="en-US" dirty="0" smtClean="0"/>
              <a:t>has an ordered </a:t>
            </a:r>
            <a:r>
              <a:rPr lang="en-US" b="1" u="sng" dirty="0" smtClean="0"/>
              <a:t>atomic structure</a:t>
            </a:r>
          </a:p>
          <a:p>
            <a:pPr marL="0" indent="0">
              <a:buNone/>
            </a:pPr>
            <a:endParaRPr lang="en-US" dirty="0" smtClean="0"/>
          </a:p>
          <a:p>
            <a:pPr marL="0" indent="0">
              <a:buNone/>
            </a:pPr>
            <a:r>
              <a:rPr lang="en-US" dirty="0" smtClean="0"/>
              <a:t>***is NOT the same as a rock</a:t>
            </a:r>
          </a:p>
          <a:p>
            <a:endParaRPr lang="en-US" dirty="0" smtClean="0"/>
          </a:p>
          <a:p>
            <a:endParaRPr lang="en-US" dirty="0"/>
          </a:p>
        </p:txBody>
      </p:sp>
    </p:spTree>
    <p:extLst>
      <p:ext uri="{BB962C8B-B14F-4D97-AF65-F5344CB8AC3E}">
        <p14:creationId xmlns:p14="http://schemas.microsoft.com/office/powerpoint/2010/main" val="391669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752600"/>
            <a:ext cx="9906000" cy="4308872"/>
          </a:xfrm>
          <a:prstGeom prst="rect">
            <a:avLst/>
          </a:prstGeom>
          <a:noFill/>
        </p:spPr>
        <p:txBody>
          <a:bodyPr wrap="square" rtlCol="0">
            <a:spAutoFit/>
          </a:bodyPr>
          <a:lstStyle/>
          <a:p>
            <a:r>
              <a:rPr lang="en-US" sz="3200" dirty="0" smtClean="0"/>
              <a:t>	</a:t>
            </a:r>
            <a:r>
              <a:rPr lang="en-US" sz="3200" u="dbl" dirty="0" smtClean="0"/>
              <a:t>Crystals are solid material in which the atoms are arranged in regular geometrical patterns.</a:t>
            </a:r>
            <a:r>
              <a:rPr lang="en-US" sz="3200" dirty="0" smtClean="0"/>
              <a:t> The crystal shape is the external expression of the mineral's regular internal atomic structure. Temperature, pressure, chemical conditions and the amount of space available are some of the things that affect their growth. Many crystallize from watery solutions, some from molten rock as during volcanic eruptions when lava cools rapidly.</a:t>
            </a:r>
          </a:p>
          <a:p>
            <a:endParaRPr lang="en-US" dirty="0"/>
          </a:p>
        </p:txBody>
      </p:sp>
      <p:sp>
        <p:nvSpPr>
          <p:cNvPr id="6" name="Title 1"/>
          <p:cNvSpPr txBox="1">
            <a:spLocks/>
          </p:cNvSpPr>
          <p:nvPr/>
        </p:nvSpPr>
        <p:spPr>
          <a:xfrm>
            <a:off x="609600" y="0"/>
            <a:ext cx="109728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Active Reading</a:t>
            </a:r>
            <a:br>
              <a:rPr lang="en-US" b="1" dirty="0" smtClean="0"/>
            </a:br>
            <a:r>
              <a:rPr lang="en-US" sz="2400" dirty="0" smtClean="0"/>
              <a:t>Highlight important details while reading your sources.</a:t>
            </a:r>
            <a:endParaRPr lang="en-US" sz="2400" dirty="0"/>
          </a:p>
        </p:txBody>
      </p:sp>
    </p:spTree>
    <p:extLst>
      <p:ext uri="{BB962C8B-B14F-4D97-AF65-F5344CB8AC3E}">
        <p14:creationId xmlns:p14="http://schemas.microsoft.com/office/powerpoint/2010/main" val="25418317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799"/>
            <a:ext cx="10972800" cy="5821365"/>
          </a:xfrm>
        </p:spPr>
        <p:txBody>
          <a:bodyPr/>
          <a:lstStyle/>
          <a:p>
            <a:r>
              <a:rPr lang="en-US" dirty="0"/>
              <a:t>Once you have finished reading and highlighting, share your details and choose the 5 most important </a:t>
            </a:r>
            <a:r>
              <a:rPr lang="en-US" dirty="0" smtClean="0"/>
              <a:t>details to write on a piece of notebook paper. </a:t>
            </a:r>
            <a:endParaRPr lang="en-US" dirty="0"/>
          </a:p>
          <a:p>
            <a:r>
              <a:rPr lang="en-US" dirty="0"/>
              <a:t>Be sure to follow </a:t>
            </a:r>
            <a:r>
              <a:rPr lang="en-US" dirty="0" smtClean="0"/>
              <a:t>the </a:t>
            </a:r>
            <a:r>
              <a:rPr lang="en-US" dirty="0"/>
              <a:t>rubric!</a:t>
            </a:r>
          </a:p>
          <a:p>
            <a:pPr marL="0" indent="0">
              <a:buNone/>
            </a:pPr>
            <a:endParaRPr lang="en-US" dirty="0"/>
          </a:p>
        </p:txBody>
      </p:sp>
      <p:pic>
        <p:nvPicPr>
          <p:cNvPr id="4" name="Picture 3"/>
          <p:cNvPicPr>
            <a:picLocks noChangeAspect="1"/>
          </p:cNvPicPr>
          <p:nvPr/>
        </p:nvPicPr>
        <p:blipFill>
          <a:blip r:embed="rId2"/>
          <a:stretch>
            <a:fillRect/>
          </a:stretch>
        </p:blipFill>
        <p:spPr>
          <a:xfrm>
            <a:off x="798186" y="2590800"/>
            <a:ext cx="10595627" cy="3950631"/>
          </a:xfrm>
          <a:prstGeom prst="rect">
            <a:avLst/>
          </a:prstGeom>
        </p:spPr>
      </p:pic>
    </p:spTree>
    <p:extLst>
      <p:ext uri="{BB962C8B-B14F-4D97-AF65-F5344CB8AC3E}">
        <p14:creationId xmlns:p14="http://schemas.microsoft.com/office/powerpoint/2010/main" val="258300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Mineral Property Demonstration</a:t>
            </a:r>
            <a:endParaRPr lang="en-US" b="1" dirty="0"/>
          </a:p>
        </p:txBody>
      </p:sp>
      <p:sp>
        <p:nvSpPr>
          <p:cNvPr id="3" name="Content Placeholder 2"/>
          <p:cNvSpPr>
            <a:spLocks noGrp="1"/>
          </p:cNvSpPr>
          <p:nvPr>
            <p:ph idx="1"/>
          </p:nvPr>
        </p:nvSpPr>
        <p:spPr/>
        <p:txBody>
          <a:bodyPr/>
          <a:lstStyle/>
          <a:p>
            <a:r>
              <a:rPr lang="en-US" dirty="0" smtClean="0"/>
              <a:t>Expectations</a:t>
            </a:r>
          </a:p>
          <a:p>
            <a:endParaRPr lang="en-US" dirty="0"/>
          </a:p>
          <a:p>
            <a:r>
              <a:rPr lang="en-US" dirty="0" smtClean="0"/>
              <a:t>Look fo</a:t>
            </a:r>
            <a:r>
              <a:rPr lang="en-US" dirty="0" smtClean="0"/>
              <a:t>r the BEST example.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2210118"/>
            <a:ext cx="4953000" cy="3306128"/>
          </a:xfrm>
          <a:prstGeom prst="rect">
            <a:avLst/>
          </a:prstGeom>
        </p:spPr>
      </p:pic>
    </p:spTree>
    <p:extLst>
      <p:ext uri="{BB962C8B-B14F-4D97-AF65-F5344CB8AC3E}">
        <p14:creationId xmlns:p14="http://schemas.microsoft.com/office/powerpoint/2010/main" val="31075578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Demonstration and Short Presentation</a:t>
            </a:r>
            <a:endParaRPr lang="en-US" b="1" dirty="0"/>
          </a:p>
        </p:txBody>
      </p:sp>
      <p:sp>
        <p:nvSpPr>
          <p:cNvPr id="3" name="Content Placeholder 2"/>
          <p:cNvSpPr>
            <a:spLocks noGrp="1"/>
          </p:cNvSpPr>
          <p:nvPr>
            <p:ph idx="1"/>
          </p:nvPr>
        </p:nvSpPr>
        <p:spPr>
          <a:xfrm>
            <a:off x="609600" y="1600201"/>
            <a:ext cx="10972800" cy="2133599"/>
          </a:xfrm>
        </p:spPr>
        <p:txBody>
          <a:bodyPr/>
          <a:lstStyle/>
          <a:p>
            <a:r>
              <a:rPr lang="en-US" dirty="0" smtClean="0"/>
              <a:t>Transfer your details to your appropriate slide linked to </a:t>
            </a:r>
            <a:r>
              <a:rPr lang="en-US" dirty="0" smtClean="0">
                <a:hlinkClick r:id="rId2" action="ppaction://hlinkfile"/>
              </a:rPr>
              <a:t>halewms.weebly.com</a:t>
            </a:r>
            <a:endParaRPr lang="en-US" dirty="0" smtClean="0"/>
          </a:p>
          <a:p>
            <a:r>
              <a:rPr lang="en-US" dirty="0" smtClean="0"/>
              <a:t>Be sure to follow the rubric! </a:t>
            </a:r>
            <a:endParaRPr lang="en-US" dirty="0"/>
          </a:p>
        </p:txBody>
      </p:sp>
      <p:pic>
        <p:nvPicPr>
          <p:cNvPr id="4" name="Picture 3"/>
          <p:cNvPicPr>
            <a:picLocks noChangeAspect="1"/>
          </p:cNvPicPr>
          <p:nvPr/>
        </p:nvPicPr>
        <p:blipFill>
          <a:blip r:embed="rId3"/>
          <a:stretch>
            <a:fillRect/>
          </a:stretch>
        </p:blipFill>
        <p:spPr>
          <a:xfrm>
            <a:off x="1209025" y="3657600"/>
            <a:ext cx="9773949" cy="2000250"/>
          </a:xfrm>
          <a:prstGeom prst="rect">
            <a:avLst/>
          </a:prstGeom>
        </p:spPr>
      </p:pic>
    </p:spTree>
    <p:extLst>
      <p:ext uri="{BB962C8B-B14F-4D97-AF65-F5344CB8AC3E}">
        <p14:creationId xmlns:p14="http://schemas.microsoft.com/office/powerpoint/2010/main" val="1883991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4191000" cy="1143000"/>
          </a:xfrm>
        </p:spPr>
        <p:txBody>
          <a:bodyPr/>
          <a:lstStyle/>
          <a:p>
            <a:r>
              <a:rPr lang="en-US" dirty="0" smtClean="0"/>
              <a:t>3</a:t>
            </a:r>
            <a:r>
              <a:rPr lang="en-US" baseline="30000" dirty="0" smtClean="0"/>
              <a:t>rd</a:t>
            </a:r>
            <a:r>
              <a:rPr lang="en-US" dirty="0" smtClean="0"/>
              <a:t> Period</a:t>
            </a:r>
            <a:endParaRPr lang="en-US" dirty="0"/>
          </a:p>
        </p:txBody>
      </p:sp>
      <p:pic>
        <p:nvPicPr>
          <p:cNvPr id="5" name="Picture 4"/>
          <p:cNvPicPr>
            <a:picLocks noChangeAspect="1"/>
          </p:cNvPicPr>
          <p:nvPr/>
        </p:nvPicPr>
        <p:blipFill>
          <a:blip r:embed="rId2"/>
          <a:stretch>
            <a:fillRect/>
          </a:stretch>
        </p:blipFill>
        <p:spPr>
          <a:xfrm>
            <a:off x="5410200" y="152400"/>
            <a:ext cx="5538788" cy="6605079"/>
          </a:xfrm>
          <a:prstGeom prst="rect">
            <a:avLst/>
          </a:prstGeom>
        </p:spPr>
      </p:pic>
    </p:spTree>
    <p:extLst>
      <p:ext uri="{BB962C8B-B14F-4D97-AF65-F5344CB8AC3E}">
        <p14:creationId xmlns:p14="http://schemas.microsoft.com/office/powerpoint/2010/main" val="3783739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4114800" cy="1143000"/>
          </a:xfrm>
        </p:spPr>
        <p:txBody>
          <a:bodyPr/>
          <a:lstStyle/>
          <a:p>
            <a:r>
              <a:rPr lang="en-US" dirty="0" smtClean="0"/>
              <a:t>4</a:t>
            </a:r>
            <a:r>
              <a:rPr lang="en-US" baseline="30000" dirty="0" smtClean="0"/>
              <a:t>th</a:t>
            </a:r>
            <a:r>
              <a:rPr lang="en-US" dirty="0" smtClean="0"/>
              <a:t> Period</a:t>
            </a:r>
            <a:endParaRPr lang="en-US" dirty="0"/>
          </a:p>
        </p:txBody>
      </p:sp>
      <p:pic>
        <p:nvPicPr>
          <p:cNvPr id="4" name="Picture 3"/>
          <p:cNvPicPr>
            <a:picLocks noChangeAspect="1"/>
          </p:cNvPicPr>
          <p:nvPr/>
        </p:nvPicPr>
        <p:blipFill>
          <a:blip r:embed="rId2"/>
          <a:stretch>
            <a:fillRect/>
          </a:stretch>
        </p:blipFill>
        <p:spPr>
          <a:xfrm>
            <a:off x="5257800" y="152400"/>
            <a:ext cx="6055255" cy="6557161"/>
          </a:xfrm>
          <a:prstGeom prst="rect">
            <a:avLst/>
          </a:prstGeom>
        </p:spPr>
      </p:pic>
    </p:spTree>
    <p:extLst>
      <p:ext uri="{BB962C8B-B14F-4D97-AF65-F5344CB8AC3E}">
        <p14:creationId xmlns:p14="http://schemas.microsoft.com/office/powerpoint/2010/main" val="38059838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4419600" cy="1143000"/>
          </a:xfrm>
        </p:spPr>
        <p:txBody>
          <a:bodyPr/>
          <a:lstStyle/>
          <a:p>
            <a:r>
              <a:rPr lang="en-US" dirty="0" smtClean="0"/>
              <a:t>5</a:t>
            </a:r>
            <a:r>
              <a:rPr lang="en-US" baseline="30000" dirty="0" smtClean="0"/>
              <a:t>th</a:t>
            </a:r>
            <a:r>
              <a:rPr lang="en-US" dirty="0" smtClean="0"/>
              <a:t> Period</a:t>
            </a:r>
            <a:endParaRPr lang="en-US" dirty="0"/>
          </a:p>
        </p:txBody>
      </p:sp>
      <p:pic>
        <p:nvPicPr>
          <p:cNvPr id="4" name="Picture 3"/>
          <p:cNvPicPr>
            <a:picLocks noChangeAspect="1"/>
          </p:cNvPicPr>
          <p:nvPr/>
        </p:nvPicPr>
        <p:blipFill>
          <a:blip r:embed="rId2"/>
          <a:stretch>
            <a:fillRect/>
          </a:stretch>
        </p:blipFill>
        <p:spPr>
          <a:xfrm>
            <a:off x="5562600" y="152400"/>
            <a:ext cx="5693569" cy="6467895"/>
          </a:xfrm>
          <a:prstGeom prst="rect">
            <a:avLst/>
          </a:prstGeom>
        </p:spPr>
      </p:pic>
    </p:spTree>
    <p:extLst>
      <p:ext uri="{BB962C8B-B14F-4D97-AF65-F5344CB8AC3E}">
        <p14:creationId xmlns:p14="http://schemas.microsoft.com/office/powerpoint/2010/main" val="39488676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4495800" cy="1143000"/>
          </a:xfrm>
        </p:spPr>
        <p:txBody>
          <a:bodyPr/>
          <a:lstStyle/>
          <a:p>
            <a:r>
              <a:rPr lang="en-US" dirty="0" smtClean="0"/>
              <a:t>6</a:t>
            </a:r>
            <a:r>
              <a:rPr lang="en-US" baseline="30000" dirty="0" smtClean="0"/>
              <a:t>th</a:t>
            </a:r>
            <a:r>
              <a:rPr lang="en-US" dirty="0" smtClean="0"/>
              <a:t> Period</a:t>
            </a:r>
            <a:endParaRPr lang="en-US" dirty="0"/>
          </a:p>
        </p:txBody>
      </p:sp>
      <p:pic>
        <p:nvPicPr>
          <p:cNvPr id="4" name="Picture 3"/>
          <p:cNvPicPr>
            <a:picLocks noChangeAspect="1"/>
          </p:cNvPicPr>
          <p:nvPr/>
        </p:nvPicPr>
        <p:blipFill>
          <a:blip r:embed="rId2"/>
          <a:stretch>
            <a:fillRect/>
          </a:stretch>
        </p:blipFill>
        <p:spPr>
          <a:xfrm>
            <a:off x="5638800" y="99739"/>
            <a:ext cx="5426869" cy="6758261"/>
          </a:xfrm>
          <a:prstGeom prst="rect">
            <a:avLst/>
          </a:prstGeom>
        </p:spPr>
      </p:pic>
    </p:spTree>
    <p:extLst>
      <p:ext uri="{BB962C8B-B14F-4D97-AF65-F5344CB8AC3E}">
        <p14:creationId xmlns:p14="http://schemas.microsoft.com/office/powerpoint/2010/main" val="10290544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4800600" cy="1143000"/>
          </a:xfrm>
        </p:spPr>
        <p:txBody>
          <a:bodyPr/>
          <a:lstStyle/>
          <a:p>
            <a:r>
              <a:rPr lang="en-US" dirty="0" smtClean="0"/>
              <a:t>7</a:t>
            </a:r>
            <a:r>
              <a:rPr lang="en-US" baseline="30000" dirty="0" smtClean="0"/>
              <a:t>th</a:t>
            </a:r>
            <a:r>
              <a:rPr lang="en-US" dirty="0" smtClean="0"/>
              <a:t> Period</a:t>
            </a:r>
            <a:endParaRPr lang="en-US" dirty="0"/>
          </a:p>
        </p:txBody>
      </p:sp>
      <p:pic>
        <p:nvPicPr>
          <p:cNvPr id="4" name="Picture 3"/>
          <p:cNvPicPr>
            <a:picLocks noChangeAspect="1"/>
          </p:cNvPicPr>
          <p:nvPr/>
        </p:nvPicPr>
        <p:blipFill>
          <a:blip r:embed="rId2"/>
          <a:stretch>
            <a:fillRect/>
          </a:stretch>
        </p:blipFill>
        <p:spPr>
          <a:xfrm>
            <a:off x="6019800" y="152400"/>
            <a:ext cx="4876800" cy="6580428"/>
          </a:xfrm>
          <a:prstGeom prst="rect">
            <a:avLst/>
          </a:prstGeom>
        </p:spPr>
      </p:pic>
    </p:spTree>
    <p:extLst>
      <p:ext uri="{BB962C8B-B14F-4D97-AF65-F5344CB8AC3E}">
        <p14:creationId xmlns:p14="http://schemas.microsoft.com/office/powerpoint/2010/main" val="2840208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4800600" cy="1143000"/>
          </a:xfrm>
        </p:spPr>
        <p:txBody>
          <a:bodyPr/>
          <a:lstStyle/>
          <a:p>
            <a:r>
              <a:rPr lang="en-US" dirty="0" smtClean="0"/>
              <a:t>8</a:t>
            </a:r>
            <a:r>
              <a:rPr lang="en-US" baseline="30000" dirty="0" smtClean="0"/>
              <a:t>th</a:t>
            </a:r>
            <a:r>
              <a:rPr lang="en-US" dirty="0" smtClean="0"/>
              <a:t> Period</a:t>
            </a:r>
            <a:endParaRPr lang="en-US" dirty="0"/>
          </a:p>
        </p:txBody>
      </p:sp>
      <p:pic>
        <p:nvPicPr>
          <p:cNvPr id="4" name="Picture 3"/>
          <p:cNvPicPr>
            <a:picLocks noChangeAspect="1"/>
          </p:cNvPicPr>
          <p:nvPr/>
        </p:nvPicPr>
        <p:blipFill>
          <a:blip r:embed="rId2"/>
          <a:stretch>
            <a:fillRect/>
          </a:stretch>
        </p:blipFill>
        <p:spPr>
          <a:xfrm>
            <a:off x="5943600" y="152400"/>
            <a:ext cx="4876800" cy="6598024"/>
          </a:xfrm>
          <a:prstGeom prst="rect">
            <a:avLst/>
          </a:prstGeom>
        </p:spPr>
      </p:pic>
    </p:spTree>
    <p:extLst>
      <p:ext uri="{BB962C8B-B14F-4D97-AF65-F5344CB8AC3E}">
        <p14:creationId xmlns:p14="http://schemas.microsoft.com/office/powerpoint/2010/main" val="1720658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mineral is naturally occurring.</a:t>
            </a:r>
            <a:endParaRPr lang="en-US" b="1" dirty="0"/>
          </a:p>
        </p:txBody>
      </p:sp>
      <p:sp>
        <p:nvSpPr>
          <p:cNvPr id="3" name="Content Placeholder 2"/>
          <p:cNvSpPr>
            <a:spLocks noGrp="1"/>
          </p:cNvSpPr>
          <p:nvPr>
            <p:ph idx="1"/>
          </p:nvPr>
        </p:nvSpPr>
        <p:spPr>
          <a:xfrm>
            <a:off x="1981200" y="1600201"/>
            <a:ext cx="8229600" cy="4343399"/>
          </a:xfrm>
        </p:spPr>
        <p:txBody>
          <a:bodyPr>
            <a:normAutofit lnSpcReduction="10000"/>
          </a:bodyPr>
          <a:lstStyle/>
          <a:p>
            <a:pPr marL="0" indent="0">
              <a:buNone/>
            </a:pPr>
            <a:r>
              <a:rPr lang="en-US" dirty="0"/>
              <a:t>Minerals may form in one of the following ways…</a:t>
            </a:r>
          </a:p>
          <a:p>
            <a:pPr marL="0" indent="0">
              <a:buNone/>
            </a:pPr>
            <a:r>
              <a:rPr lang="en-US" dirty="0" smtClean="0"/>
              <a:t>	</a:t>
            </a:r>
            <a:r>
              <a:rPr lang="en-US" u="sng" dirty="0" smtClean="0"/>
              <a:t>Molten Materials</a:t>
            </a:r>
            <a:endParaRPr lang="en-US" dirty="0" smtClean="0"/>
          </a:p>
          <a:p>
            <a:pPr marL="0" indent="0">
              <a:buNone/>
            </a:pPr>
            <a:r>
              <a:rPr lang="en-US" dirty="0" smtClean="0"/>
              <a:t>	(1) Cooling magma </a:t>
            </a:r>
            <a:r>
              <a:rPr lang="en-US" dirty="0"/>
              <a:t>below the ground</a:t>
            </a:r>
          </a:p>
          <a:p>
            <a:pPr marL="0" indent="0">
              <a:buNone/>
            </a:pPr>
            <a:r>
              <a:rPr lang="en-US" dirty="0" smtClean="0"/>
              <a:t>	(2) Cooling lava </a:t>
            </a:r>
            <a:r>
              <a:rPr lang="en-US" dirty="0"/>
              <a:t>above the ground</a:t>
            </a:r>
          </a:p>
          <a:p>
            <a:pPr marL="0" indent="0">
              <a:buNone/>
            </a:pPr>
            <a:r>
              <a:rPr lang="en-US" dirty="0" smtClean="0"/>
              <a:t>	</a:t>
            </a:r>
            <a:r>
              <a:rPr lang="en-US" u="sng" dirty="0" smtClean="0"/>
              <a:t>Solutions</a:t>
            </a:r>
            <a:endParaRPr lang="en-US" dirty="0"/>
          </a:p>
          <a:p>
            <a:pPr marL="0" indent="0">
              <a:buNone/>
            </a:pPr>
            <a:r>
              <a:rPr lang="en-US" dirty="0" smtClean="0"/>
              <a:t>	(3) Evaporation </a:t>
            </a:r>
            <a:r>
              <a:rPr lang="en-US" dirty="0"/>
              <a:t>above the ground</a:t>
            </a:r>
          </a:p>
          <a:p>
            <a:pPr marL="0" indent="0">
              <a:buNone/>
            </a:pPr>
            <a:r>
              <a:rPr lang="en-US" dirty="0"/>
              <a:t>	</a:t>
            </a:r>
            <a:r>
              <a:rPr lang="en-US" dirty="0" smtClean="0"/>
              <a:t>(4) Veins </a:t>
            </a:r>
            <a:r>
              <a:rPr lang="en-US" dirty="0"/>
              <a:t>below the ground</a:t>
            </a:r>
          </a:p>
        </p:txBody>
      </p:sp>
      <p:sp>
        <p:nvSpPr>
          <p:cNvPr id="4" name="Content Placeholder 2"/>
          <p:cNvSpPr txBox="1">
            <a:spLocks/>
          </p:cNvSpPr>
          <p:nvPr/>
        </p:nvSpPr>
        <p:spPr>
          <a:xfrm>
            <a:off x="1948543" y="5943600"/>
            <a:ext cx="8229600" cy="6858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hlinkClick r:id="rId2"/>
              </a:rPr>
              <a:t>http://www.youtube.com/watch?v=TYvye0CVbU0</a:t>
            </a:r>
            <a:endParaRPr lang="en-US" dirty="0"/>
          </a:p>
          <a:p>
            <a:pPr marL="0" indent="0">
              <a:buNone/>
            </a:pPr>
            <a:endParaRPr lang="en-US" dirty="0"/>
          </a:p>
        </p:txBody>
      </p:sp>
    </p:spTree>
    <p:extLst>
      <p:ext uri="{BB962C8B-B14F-4D97-AF65-F5344CB8AC3E}">
        <p14:creationId xmlns:p14="http://schemas.microsoft.com/office/powerpoint/2010/main" val="3362456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b="1" dirty="0" smtClean="0"/>
              <a:t>Today’s Tasks</a:t>
            </a:r>
            <a:endParaRPr lang="en-US" b="1" dirty="0"/>
          </a:p>
        </p:txBody>
      </p:sp>
      <p:sp>
        <p:nvSpPr>
          <p:cNvPr id="3" name="Content Placeholder 2"/>
          <p:cNvSpPr>
            <a:spLocks noGrp="1"/>
          </p:cNvSpPr>
          <p:nvPr>
            <p:ph idx="1"/>
          </p:nvPr>
        </p:nvSpPr>
        <p:spPr>
          <a:xfrm>
            <a:off x="609600" y="1143000"/>
            <a:ext cx="10972800" cy="5562599"/>
          </a:xfrm>
        </p:spPr>
        <p:txBody>
          <a:bodyPr>
            <a:normAutofit lnSpcReduction="10000"/>
          </a:bodyPr>
          <a:lstStyle/>
          <a:p>
            <a:pPr marL="514350" indent="-514350">
              <a:buFont typeface="+mj-lt"/>
              <a:buAutoNum type="arabicPeriod"/>
            </a:pPr>
            <a:r>
              <a:rPr lang="en-US" dirty="0" smtClean="0">
                <a:solidFill>
                  <a:schemeClr val="tx2"/>
                </a:solidFill>
              </a:rPr>
              <a:t>Assign groups and one mineral property</a:t>
            </a:r>
          </a:p>
          <a:p>
            <a:pPr marL="514350" indent="-514350">
              <a:buFont typeface="+mj-lt"/>
              <a:buAutoNum type="arabicPeriod"/>
            </a:pPr>
            <a:r>
              <a:rPr lang="en-US" dirty="0" smtClean="0">
                <a:solidFill>
                  <a:srgbClr val="C00000"/>
                </a:solidFill>
              </a:rPr>
              <a:t>Read about your assigned mineral property.  Combine and summarize your two sources.</a:t>
            </a:r>
          </a:p>
          <a:p>
            <a:pPr lvl="1"/>
            <a:r>
              <a:rPr lang="en-US" dirty="0" smtClean="0">
                <a:solidFill>
                  <a:srgbClr val="C00000"/>
                </a:solidFill>
              </a:rPr>
              <a:t>Actively read by highlighting important details.</a:t>
            </a:r>
          </a:p>
          <a:p>
            <a:pPr lvl="1"/>
            <a:r>
              <a:rPr lang="en-US" dirty="0" smtClean="0">
                <a:solidFill>
                  <a:srgbClr val="C00000"/>
                </a:solidFill>
              </a:rPr>
              <a:t>Share your highlighted details.  Choose the 5 most important details.</a:t>
            </a:r>
          </a:p>
          <a:p>
            <a:pPr lvl="1"/>
            <a:r>
              <a:rPr lang="en-US" dirty="0" smtClean="0">
                <a:solidFill>
                  <a:srgbClr val="C00000"/>
                </a:solidFill>
              </a:rPr>
              <a:t>Paraphrase your details on a piece of notebook paper.</a:t>
            </a:r>
          </a:p>
          <a:p>
            <a:pPr lvl="1"/>
            <a:r>
              <a:rPr lang="en-US" b="1" dirty="0" smtClean="0">
                <a:solidFill>
                  <a:srgbClr val="C00000"/>
                </a:solidFill>
                <a:latin typeface="AcmeFont" pitchFamily="2" charset="0"/>
              </a:rPr>
              <a:t>Check with me before moving on to the next step. </a:t>
            </a:r>
          </a:p>
          <a:p>
            <a:pPr marL="514350" indent="-514350">
              <a:buFont typeface="+mj-lt"/>
              <a:buAutoNum type="arabicPeriod"/>
            </a:pPr>
            <a:r>
              <a:rPr lang="en-US" dirty="0" smtClean="0">
                <a:solidFill>
                  <a:schemeClr val="tx2"/>
                </a:solidFill>
              </a:rPr>
              <a:t>Analyze your mineral set for one or more clear examples of your property.  Be prepared to demonstrate.</a:t>
            </a:r>
          </a:p>
          <a:p>
            <a:pPr marL="514350" indent="-514350">
              <a:buFont typeface="+mj-lt"/>
              <a:buAutoNum type="arabicPeriod"/>
            </a:pPr>
            <a:r>
              <a:rPr lang="en-US" dirty="0" smtClean="0">
                <a:solidFill>
                  <a:srgbClr val="C00000"/>
                </a:solidFill>
              </a:rPr>
              <a:t>Transfer your details to the slideshow linked to my website.  Be prepared to share roles when presenting material.</a:t>
            </a:r>
          </a:p>
        </p:txBody>
      </p:sp>
    </p:spTree>
    <p:extLst>
      <p:ext uri="{BB962C8B-B14F-4D97-AF65-F5344CB8AC3E}">
        <p14:creationId xmlns:p14="http://schemas.microsoft.com/office/powerpoint/2010/main" val="2246294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Minerals</a:t>
            </a:r>
            <a:endParaRPr lang="en-US" dirty="0"/>
          </a:p>
        </p:txBody>
      </p:sp>
      <p:sp>
        <p:nvSpPr>
          <p:cNvPr id="3" name="Subtitle 2"/>
          <p:cNvSpPr>
            <a:spLocks noGrp="1"/>
          </p:cNvSpPr>
          <p:nvPr>
            <p:ph type="subTitle" idx="1"/>
          </p:nvPr>
        </p:nvSpPr>
        <p:spPr/>
        <p:txBody>
          <a:bodyPr/>
          <a:lstStyle/>
          <a:p>
            <a:r>
              <a:rPr lang="en-US" dirty="0" smtClean="0"/>
              <a:t>What is a mineral?</a:t>
            </a:r>
            <a:endParaRPr lang="en-US" dirty="0"/>
          </a:p>
        </p:txBody>
      </p:sp>
    </p:spTree>
    <p:extLst>
      <p:ext uri="{BB962C8B-B14F-4D97-AF65-F5344CB8AC3E}">
        <p14:creationId xmlns:p14="http://schemas.microsoft.com/office/powerpoint/2010/main" val="14897328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mineral?</a:t>
            </a:r>
            <a:endParaRPr lang="en-US" b="1" dirty="0"/>
          </a:p>
        </p:txBody>
      </p:sp>
      <p:sp>
        <p:nvSpPr>
          <p:cNvPr id="3" name="Content Placeholder 2"/>
          <p:cNvSpPr>
            <a:spLocks noGrp="1"/>
          </p:cNvSpPr>
          <p:nvPr>
            <p:ph idx="1"/>
          </p:nvPr>
        </p:nvSpPr>
        <p:spPr/>
        <p:txBody>
          <a:bodyPr/>
          <a:lstStyle/>
          <a:p>
            <a:pPr marL="0" indent="0">
              <a:buNone/>
            </a:pPr>
            <a:r>
              <a:rPr lang="en-US" dirty="0"/>
              <a:t>A mineral…</a:t>
            </a:r>
          </a:p>
          <a:p>
            <a:pPr lvl="0"/>
            <a:r>
              <a:rPr lang="en-US" dirty="0"/>
              <a:t>is </a:t>
            </a:r>
            <a:r>
              <a:rPr lang="en-US" b="1" u="sng" dirty="0"/>
              <a:t>naturally</a:t>
            </a:r>
            <a:r>
              <a:rPr lang="en-US" dirty="0"/>
              <a:t> occurring </a:t>
            </a:r>
          </a:p>
          <a:p>
            <a:pPr lvl="0"/>
            <a:r>
              <a:rPr lang="en-US" dirty="0"/>
              <a:t>is </a:t>
            </a:r>
            <a:r>
              <a:rPr lang="en-US" b="1" u="sng" dirty="0"/>
              <a:t>inorganic</a:t>
            </a:r>
            <a:r>
              <a:rPr lang="en-US" dirty="0"/>
              <a:t> </a:t>
            </a:r>
          </a:p>
          <a:p>
            <a:pPr lvl="0"/>
            <a:r>
              <a:rPr lang="en-US" dirty="0"/>
              <a:t>is a </a:t>
            </a:r>
            <a:r>
              <a:rPr lang="en-US" b="1" u="sng" dirty="0"/>
              <a:t>solid </a:t>
            </a:r>
            <a:endParaRPr lang="en-US" dirty="0"/>
          </a:p>
          <a:p>
            <a:pPr lvl="0"/>
            <a:r>
              <a:rPr lang="en-US" dirty="0"/>
              <a:t>is representable by a </a:t>
            </a:r>
            <a:r>
              <a:rPr lang="en-US" b="1" u="sng" dirty="0"/>
              <a:t>chemical</a:t>
            </a:r>
            <a:r>
              <a:rPr lang="en-US" dirty="0"/>
              <a:t> formula</a:t>
            </a:r>
          </a:p>
          <a:p>
            <a:pPr lvl="0"/>
            <a:r>
              <a:rPr lang="en-US" dirty="0"/>
              <a:t>has an ordered </a:t>
            </a:r>
            <a:r>
              <a:rPr lang="en-US" b="1" u="sng" dirty="0"/>
              <a:t>atomic structure</a:t>
            </a:r>
            <a:endParaRPr lang="en-US" dirty="0"/>
          </a:p>
          <a:p>
            <a:pPr marL="0" indent="0">
              <a:buNone/>
            </a:pPr>
            <a:endParaRPr lang="en-US" dirty="0"/>
          </a:p>
        </p:txBody>
      </p:sp>
      <p:sp>
        <p:nvSpPr>
          <p:cNvPr id="4" name="TextBox 3"/>
          <p:cNvSpPr txBox="1"/>
          <p:nvPr/>
        </p:nvSpPr>
        <p:spPr>
          <a:xfrm>
            <a:off x="2286001" y="5290458"/>
            <a:ext cx="7674429" cy="1384995"/>
          </a:xfrm>
          <a:prstGeom prst="rect">
            <a:avLst/>
          </a:prstGeom>
          <a:noFill/>
        </p:spPr>
        <p:txBody>
          <a:bodyPr wrap="square" rtlCol="0">
            <a:spAutoFit/>
          </a:bodyPr>
          <a:lstStyle/>
          <a:p>
            <a:r>
              <a:rPr lang="en-US" sz="2800" b="1" i="1" dirty="0">
                <a:solidFill>
                  <a:schemeClr val="accent1">
                    <a:lumMod val="50000"/>
                  </a:schemeClr>
                </a:solidFill>
              </a:rPr>
              <a:t>What is the opposite of each of these?</a:t>
            </a:r>
          </a:p>
          <a:p>
            <a:r>
              <a:rPr lang="en-US" sz="2800" dirty="0">
                <a:solidFill>
                  <a:schemeClr val="accent1">
                    <a:lumMod val="50000"/>
                  </a:schemeClr>
                </a:solidFill>
              </a:rPr>
              <a:t>	</a:t>
            </a:r>
            <a:r>
              <a:rPr lang="en-US" sz="2800" i="1" dirty="0">
                <a:solidFill>
                  <a:schemeClr val="accent1">
                    <a:lumMod val="50000"/>
                  </a:schemeClr>
                </a:solidFill>
              </a:rPr>
              <a:t>Man-made, living, liquid/gas, random atomic 	structure and chemical composition</a:t>
            </a:r>
          </a:p>
        </p:txBody>
      </p:sp>
    </p:spTree>
    <p:extLst>
      <p:ext uri="{BB962C8B-B14F-4D97-AF65-F5344CB8AC3E}">
        <p14:creationId xmlns:p14="http://schemas.microsoft.com/office/powerpoint/2010/main" val="196436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 calcmode="lin" valueType="num">
                                      <p:cBhvr additive="base">
                                        <p:cTn id="3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mineral?</a:t>
            </a:r>
            <a:endParaRPr lang="en-US" b="1" dirty="0"/>
          </a:p>
        </p:txBody>
      </p:sp>
      <p:sp>
        <p:nvSpPr>
          <p:cNvPr id="3" name="Content Placeholder 2"/>
          <p:cNvSpPr>
            <a:spLocks noGrp="1"/>
          </p:cNvSpPr>
          <p:nvPr>
            <p:ph idx="1"/>
          </p:nvPr>
        </p:nvSpPr>
        <p:spPr>
          <a:xfrm>
            <a:off x="1981200" y="1600200"/>
            <a:ext cx="8229600" cy="5257800"/>
          </a:xfrm>
        </p:spPr>
        <p:txBody>
          <a:bodyPr>
            <a:normAutofit/>
          </a:bodyPr>
          <a:lstStyle/>
          <a:p>
            <a:pPr marL="0" indent="0">
              <a:buNone/>
            </a:pPr>
            <a:r>
              <a:rPr lang="en-US" dirty="0"/>
              <a:t>Minerals have specific properties that can be used for </a:t>
            </a:r>
            <a:r>
              <a:rPr lang="en-US" b="1" u="sng" dirty="0"/>
              <a:t>identification</a:t>
            </a:r>
            <a:r>
              <a:rPr lang="en-US" dirty="0"/>
              <a:t>. </a:t>
            </a:r>
          </a:p>
          <a:p>
            <a:pPr marL="0" indent="0">
              <a:buNone/>
            </a:pPr>
            <a:r>
              <a:rPr lang="en-US" dirty="0"/>
              <a:t>The properties that can be used for testing minerals include:</a:t>
            </a:r>
          </a:p>
          <a:p>
            <a:pPr marL="0" indent="0">
              <a:buNone/>
            </a:pPr>
            <a:r>
              <a:rPr lang="en-US" dirty="0" smtClean="0"/>
              <a:t>	- color			- streak</a:t>
            </a:r>
            <a:endParaRPr lang="en-US" dirty="0"/>
          </a:p>
          <a:p>
            <a:pPr marL="0" indent="0">
              <a:buNone/>
            </a:pPr>
            <a:r>
              <a:rPr lang="en-US" dirty="0" smtClean="0"/>
              <a:t>	- luster			- hardness</a:t>
            </a:r>
            <a:endParaRPr lang="en-US" dirty="0"/>
          </a:p>
          <a:p>
            <a:pPr marL="0" indent="0">
              <a:buNone/>
            </a:pPr>
            <a:r>
              <a:rPr lang="en-US" dirty="0" smtClean="0"/>
              <a:t>	- crystal form		- cleavage</a:t>
            </a:r>
            <a:endParaRPr lang="en-US" dirty="0"/>
          </a:p>
          <a:p>
            <a:pPr marL="0" indent="0">
              <a:buNone/>
            </a:pPr>
            <a:r>
              <a:rPr lang="en-US" dirty="0" smtClean="0"/>
              <a:t>	- magnetism		- acidic </a:t>
            </a:r>
            <a:r>
              <a:rPr lang="en-US" dirty="0"/>
              <a:t>reactivity</a:t>
            </a:r>
          </a:p>
          <a:p>
            <a:pPr marL="0" indent="0">
              <a:buNone/>
            </a:pPr>
            <a:endParaRPr lang="en-US" dirty="0"/>
          </a:p>
        </p:txBody>
      </p:sp>
    </p:spTree>
    <p:extLst>
      <p:ext uri="{BB962C8B-B14F-4D97-AF65-F5344CB8AC3E}">
        <p14:creationId xmlns:p14="http://schemas.microsoft.com/office/powerpoint/2010/main" val="21952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 mineral?</a:t>
            </a:r>
            <a:endParaRPr lang="en-US" dirty="0"/>
          </a:p>
        </p:txBody>
      </p:sp>
      <p:sp>
        <p:nvSpPr>
          <p:cNvPr id="3" name="Content Placeholder 2"/>
          <p:cNvSpPr>
            <a:spLocks noGrp="1"/>
          </p:cNvSpPr>
          <p:nvPr>
            <p:ph idx="1"/>
          </p:nvPr>
        </p:nvSpPr>
        <p:spPr/>
        <p:txBody>
          <a:bodyPr/>
          <a:lstStyle/>
          <a:p>
            <a:pPr marL="0" indent="0">
              <a:buNone/>
            </a:pPr>
            <a:r>
              <a:rPr lang="en-US" dirty="0"/>
              <a:t>Minerals have specific properties that can be used for </a:t>
            </a:r>
            <a:r>
              <a:rPr lang="en-US" b="1" u="sng" dirty="0"/>
              <a:t>identification</a:t>
            </a:r>
            <a:r>
              <a:rPr lang="en-US" dirty="0"/>
              <a:t>. </a:t>
            </a:r>
          </a:p>
          <a:p>
            <a:pPr marL="0" indent="0">
              <a:buNone/>
            </a:pPr>
            <a:endParaRPr lang="en-US" b="1" i="1" dirty="0" smtClean="0">
              <a:solidFill>
                <a:schemeClr val="tx2">
                  <a:lumMod val="50000"/>
                </a:schemeClr>
              </a:solidFill>
            </a:endParaRPr>
          </a:p>
          <a:p>
            <a:pPr marL="0" indent="0">
              <a:buNone/>
            </a:pPr>
            <a:r>
              <a:rPr lang="en-US" b="1" i="1" dirty="0" smtClean="0">
                <a:solidFill>
                  <a:schemeClr val="tx2">
                    <a:lumMod val="50000"/>
                  </a:schemeClr>
                </a:solidFill>
              </a:rPr>
              <a:t>What </a:t>
            </a:r>
            <a:r>
              <a:rPr lang="en-US" b="1" i="1" dirty="0">
                <a:solidFill>
                  <a:schemeClr val="tx2">
                    <a:lumMod val="50000"/>
                  </a:schemeClr>
                </a:solidFill>
              </a:rPr>
              <a:t>causes minerals to have different physical properties?</a:t>
            </a:r>
          </a:p>
          <a:p>
            <a:pPr marL="0" indent="0">
              <a:buNone/>
            </a:pPr>
            <a:r>
              <a:rPr lang="en-US" i="1" dirty="0" smtClean="0">
                <a:solidFill>
                  <a:schemeClr val="tx2">
                    <a:lumMod val="50000"/>
                  </a:schemeClr>
                </a:solidFill>
              </a:rPr>
              <a:t>	Their </a:t>
            </a:r>
            <a:r>
              <a:rPr lang="en-US" i="1" dirty="0">
                <a:solidFill>
                  <a:schemeClr val="tx2">
                    <a:lumMod val="50000"/>
                  </a:schemeClr>
                </a:solidFill>
              </a:rPr>
              <a:t>internal arrangement of atoms</a:t>
            </a:r>
            <a:endParaRPr lang="en-US" dirty="0">
              <a:solidFill>
                <a:schemeClr val="tx2">
                  <a:lumMod val="50000"/>
                </a:schemeClr>
              </a:solidFill>
            </a:endParaRPr>
          </a:p>
          <a:p>
            <a:pPr marL="0" indent="0">
              <a:buNone/>
            </a:pPr>
            <a:endParaRPr lang="en-US" dirty="0"/>
          </a:p>
        </p:txBody>
      </p:sp>
    </p:spTree>
    <p:extLst>
      <p:ext uri="{BB962C8B-B14F-4D97-AF65-F5344CB8AC3E}">
        <p14:creationId xmlns:p14="http://schemas.microsoft.com/office/powerpoint/2010/main" val="254362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Mineral Properties</a:t>
            </a:r>
            <a:endParaRPr lang="en-US" b="1" dirty="0"/>
          </a:p>
        </p:txBody>
      </p:sp>
      <p:sp>
        <p:nvSpPr>
          <p:cNvPr id="3" name="Content Placeholder 2"/>
          <p:cNvSpPr>
            <a:spLocks noGrp="1"/>
          </p:cNvSpPr>
          <p:nvPr>
            <p:ph idx="1"/>
          </p:nvPr>
        </p:nvSpPr>
        <p:spPr/>
        <p:txBody>
          <a:bodyPr/>
          <a:lstStyle/>
          <a:p>
            <a:pPr marL="0" indent="0">
              <a:buNone/>
            </a:pPr>
            <a:r>
              <a:rPr lang="en-US" dirty="0"/>
              <a:t>Color</a:t>
            </a:r>
            <a:endParaRPr lang="en-US" sz="2800" dirty="0"/>
          </a:p>
          <a:p>
            <a:pPr lvl="0"/>
            <a:r>
              <a:rPr lang="en-US" dirty="0"/>
              <a:t>Color is the most </a:t>
            </a:r>
            <a:r>
              <a:rPr lang="en-US" b="1" u="sng" dirty="0"/>
              <a:t>noticeable</a:t>
            </a:r>
            <a:r>
              <a:rPr lang="en-US" dirty="0"/>
              <a:t> physical property.</a:t>
            </a:r>
            <a:endParaRPr lang="en-US" sz="2800" dirty="0"/>
          </a:p>
          <a:p>
            <a:pPr lvl="0"/>
            <a:r>
              <a:rPr lang="en-US" dirty="0"/>
              <a:t>Color is a </a:t>
            </a:r>
            <a:r>
              <a:rPr lang="en-US" b="1" u="sng" dirty="0"/>
              <a:t>poor</a:t>
            </a:r>
            <a:r>
              <a:rPr lang="en-US" dirty="0"/>
              <a:t> indicator.  </a:t>
            </a:r>
            <a:endParaRPr lang="en-US" sz="2800" dirty="0"/>
          </a:p>
          <a:p>
            <a:pPr lvl="1"/>
            <a:r>
              <a:rPr lang="en-US" dirty="0"/>
              <a:t>Minerals can be </a:t>
            </a:r>
            <a:r>
              <a:rPr lang="en-US" b="1" u="sng" dirty="0"/>
              <a:t>multiple</a:t>
            </a:r>
            <a:r>
              <a:rPr lang="en-US" dirty="0"/>
              <a:t> colors.  </a:t>
            </a:r>
            <a:endParaRPr lang="en-US" sz="2400" dirty="0"/>
          </a:p>
          <a:p>
            <a:pPr lvl="1"/>
            <a:r>
              <a:rPr lang="en-US" dirty="0"/>
              <a:t>Many minerals are the </a:t>
            </a:r>
            <a:r>
              <a:rPr lang="en-US" b="1" u="sng" dirty="0"/>
              <a:t>same</a:t>
            </a:r>
            <a:r>
              <a:rPr lang="en-US" dirty="0"/>
              <a:t> color.</a:t>
            </a:r>
            <a:endParaRPr lang="en-US" sz="2400" dirty="0"/>
          </a:p>
          <a:p>
            <a:pPr marL="0" indent="0">
              <a:buNone/>
            </a:pPr>
            <a:endParaRPr lang="en-US" dirty="0"/>
          </a:p>
        </p:txBody>
      </p:sp>
    </p:spTree>
    <p:extLst>
      <p:ext uri="{BB962C8B-B14F-4D97-AF65-F5344CB8AC3E}">
        <p14:creationId xmlns:p14="http://schemas.microsoft.com/office/powerpoint/2010/main" val="41902869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Mineral Properties</a:t>
            </a:r>
            <a:endParaRPr lang="en-US" b="1" dirty="0"/>
          </a:p>
        </p:txBody>
      </p:sp>
      <p:sp>
        <p:nvSpPr>
          <p:cNvPr id="3" name="Content Placeholder 2"/>
          <p:cNvSpPr>
            <a:spLocks noGrp="1"/>
          </p:cNvSpPr>
          <p:nvPr>
            <p:ph idx="1"/>
          </p:nvPr>
        </p:nvSpPr>
        <p:spPr/>
        <p:txBody>
          <a:bodyPr/>
          <a:lstStyle/>
          <a:p>
            <a:pPr marL="0" indent="0">
              <a:buNone/>
            </a:pPr>
            <a:r>
              <a:rPr lang="en-US" dirty="0"/>
              <a:t>Streak</a:t>
            </a:r>
          </a:p>
          <a:p>
            <a:pPr lvl="0"/>
            <a:r>
              <a:rPr lang="en-US" dirty="0"/>
              <a:t>Streak is the color of the </a:t>
            </a:r>
            <a:r>
              <a:rPr lang="en-US" b="1" u="sng" dirty="0"/>
              <a:t>powdered</a:t>
            </a:r>
            <a:r>
              <a:rPr lang="en-US" dirty="0"/>
              <a:t> residue left when the mineral is scratched across a porcelain streak plate.</a:t>
            </a:r>
          </a:p>
          <a:p>
            <a:pPr lvl="0"/>
            <a:r>
              <a:rPr lang="en-US" dirty="0"/>
              <a:t>Some minerals’ powdered residue show a </a:t>
            </a:r>
            <a:r>
              <a:rPr lang="en-US" b="1" u="sng" dirty="0"/>
              <a:t>different color</a:t>
            </a:r>
            <a:r>
              <a:rPr lang="en-US" dirty="0"/>
              <a:t> than the actual color of the mineral.</a:t>
            </a:r>
          </a:p>
          <a:p>
            <a:pPr marL="0" indent="0">
              <a:buNone/>
            </a:pPr>
            <a:endParaRPr lang="en-US" dirty="0"/>
          </a:p>
        </p:txBody>
      </p:sp>
    </p:spTree>
    <p:extLst>
      <p:ext uri="{BB962C8B-B14F-4D97-AF65-F5344CB8AC3E}">
        <p14:creationId xmlns:p14="http://schemas.microsoft.com/office/powerpoint/2010/main" val="22744778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Mineral Properties</a:t>
            </a:r>
            <a:endParaRPr lang="en-US" b="1" dirty="0"/>
          </a:p>
        </p:txBody>
      </p:sp>
      <p:sp>
        <p:nvSpPr>
          <p:cNvPr id="3" name="Content Placeholder 2"/>
          <p:cNvSpPr>
            <a:spLocks noGrp="1"/>
          </p:cNvSpPr>
          <p:nvPr>
            <p:ph idx="1"/>
          </p:nvPr>
        </p:nvSpPr>
        <p:spPr/>
        <p:txBody>
          <a:bodyPr/>
          <a:lstStyle/>
          <a:p>
            <a:pPr marL="0" indent="0">
              <a:buNone/>
            </a:pPr>
            <a:r>
              <a:rPr lang="en-US" dirty="0"/>
              <a:t>Luster</a:t>
            </a:r>
          </a:p>
          <a:p>
            <a:pPr lvl="0"/>
            <a:r>
              <a:rPr lang="en-US" dirty="0"/>
              <a:t>Luster is the way in which light </a:t>
            </a:r>
            <a:r>
              <a:rPr lang="en-US" b="1" u="sng" dirty="0"/>
              <a:t>reflects</a:t>
            </a:r>
            <a:r>
              <a:rPr lang="en-US" dirty="0"/>
              <a:t> off of a mineral.  </a:t>
            </a:r>
          </a:p>
          <a:p>
            <a:pPr lvl="0"/>
            <a:r>
              <a:rPr lang="en-US" dirty="0"/>
              <a:t>A mineral’s luster is typically categorized as </a:t>
            </a:r>
            <a:r>
              <a:rPr lang="en-US" b="1" u="sng" dirty="0"/>
              <a:t>metallic</a:t>
            </a:r>
            <a:r>
              <a:rPr lang="en-US" dirty="0"/>
              <a:t> (like polished metal) or </a:t>
            </a:r>
            <a:r>
              <a:rPr lang="en-US" b="1" u="sng" dirty="0"/>
              <a:t>non-metallic</a:t>
            </a:r>
            <a:r>
              <a:rPr lang="en-US" dirty="0"/>
              <a:t> (glossy, glassy, waxy, earthy, or pearly)</a:t>
            </a:r>
          </a:p>
          <a:p>
            <a:pPr marL="0" indent="0">
              <a:buNone/>
            </a:pPr>
            <a:endParaRPr lang="en-US" dirty="0"/>
          </a:p>
        </p:txBody>
      </p:sp>
    </p:spTree>
    <p:extLst>
      <p:ext uri="{BB962C8B-B14F-4D97-AF65-F5344CB8AC3E}">
        <p14:creationId xmlns:p14="http://schemas.microsoft.com/office/powerpoint/2010/main" val="27258341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Mineral Properties</a:t>
            </a:r>
            <a:endParaRPr lang="en-US" b="1" dirty="0"/>
          </a:p>
        </p:txBody>
      </p:sp>
      <p:sp>
        <p:nvSpPr>
          <p:cNvPr id="3" name="Content Placeholder 2"/>
          <p:cNvSpPr>
            <a:spLocks noGrp="1"/>
          </p:cNvSpPr>
          <p:nvPr>
            <p:ph idx="1"/>
          </p:nvPr>
        </p:nvSpPr>
        <p:spPr>
          <a:xfrm>
            <a:off x="1981200" y="1600200"/>
            <a:ext cx="8229600" cy="4953000"/>
          </a:xfrm>
        </p:spPr>
        <p:txBody>
          <a:bodyPr>
            <a:normAutofit/>
          </a:bodyPr>
          <a:lstStyle/>
          <a:p>
            <a:pPr marL="0" indent="0">
              <a:buNone/>
            </a:pPr>
            <a:r>
              <a:rPr lang="en-US" dirty="0"/>
              <a:t>Hardness</a:t>
            </a:r>
          </a:p>
          <a:p>
            <a:pPr lvl="0"/>
            <a:r>
              <a:rPr lang="en-US" dirty="0"/>
              <a:t>Hardness refers to a mineral’s ability to </a:t>
            </a:r>
            <a:r>
              <a:rPr lang="en-US" b="1" u="sng" dirty="0"/>
              <a:t>scratch</a:t>
            </a:r>
            <a:r>
              <a:rPr lang="en-US" dirty="0"/>
              <a:t> other materials or how the mineral </a:t>
            </a:r>
            <a:r>
              <a:rPr lang="en-US" b="1" u="sng" dirty="0"/>
              <a:t>resists</a:t>
            </a:r>
            <a:r>
              <a:rPr lang="en-US" dirty="0"/>
              <a:t> scratching.</a:t>
            </a:r>
          </a:p>
          <a:p>
            <a:pPr lvl="0"/>
            <a:r>
              <a:rPr lang="en-US" dirty="0"/>
              <a:t>German mineralogist Friedrich </a:t>
            </a:r>
            <a:r>
              <a:rPr lang="en-US" dirty="0" err="1"/>
              <a:t>Moh</a:t>
            </a:r>
            <a:r>
              <a:rPr lang="en-US" dirty="0"/>
              <a:t> (1773-1839) established </a:t>
            </a:r>
            <a:r>
              <a:rPr lang="en-US" dirty="0" err="1"/>
              <a:t>Moh’s</a:t>
            </a:r>
            <a:r>
              <a:rPr lang="en-US" dirty="0"/>
              <a:t> </a:t>
            </a:r>
            <a:r>
              <a:rPr lang="en-US" b="1" u="sng" dirty="0"/>
              <a:t>Hardness Scale</a:t>
            </a:r>
            <a:r>
              <a:rPr lang="en-US" dirty="0"/>
              <a:t>.</a:t>
            </a:r>
          </a:p>
          <a:p>
            <a:pPr lvl="0"/>
            <a:r>
              <a:rPr lang="en-US" dirty="0" err="1"/>
              <a:t>Moh’s</a:t>
            </a:r>
            <a:r>
              <a:rPr lang="en-US" dirty="0"/>
              <a:t> Hardness Scale gives a </a:t>
            </a:r>
            <a:r>
              <a:rPr lang="en-US" b="1" u="sng" dirty="0"/>
              <a:t>number value</a:t>
            </a:r>
            <a:r>
              <a:rPr lang="en-US" dirty="0"/>
              <a:t> to objects according to their tendencies to scratch and be scratched.</a:t>
            </a:r>
          </a:p>
          <a:p>
            <a:pPr marL="0" indent="0">
              <a:buNone/>
            </a:pPr>
            <a:endParaRPr lang="en-US" dirty="0"/>
          </a:p>
        </p:txBody>
      </p:sp>
    </p:spTree>
    <p:extLst>
      <p:ext uri="{BB962C8B-B14F-4D97-AF65-F5344CB8AC3E}">
        <p14:creationId xmlns:p14="http://schemas.microsoft.com/office/powerpoint/2010/main" val="20013154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Mineral Properties</a:t>
            </a:r>
            <a:endParaRPr lang="en-US" b="1" dirty="0"/>
          </a:p>
        </p:txBody>
      </p:sp>
      <p:sp>
        <p:nvSpPr>
          <p:cNvPr id="3" name="Content Placeholder 2"/>
          <p:cNvSpPr>
            <a:spLocks noGrp="1"/>
          </p:cNvSpPr>
          <p:nvPr>
            <p:ph idx="1"/>
          </p:nvPr>
        </p:nvSpPr>
        <p:spPr/>
        <p:txBody>
          <a:bodyPr/>
          <a:lstStyle/>
          <a:p>
            <a:pPr marL="0" indent="0">
              <a:buNone/>
            </a:pPr>
            <a:r>
              <a:rPr lang="en-US" dirty="0"/>
              <a:t>Crystal Form</a:t>
            </a:r>
          </a:p>
          <a:p>
            <a:pPr lvl="0"/>
            <a:r>
              <a:rPr lang="en-US" dirty="0"/>
              <a:t>Crystal form is the </a:t>
            </a:r>
            <a:r>
              <a:rPr lang="en-US" b="1" u="sng" dirty="0"/>
              <a:t>shape</a:t>
            </a:r>
            <a:r>
              <a:rPr lang="en-US" dirty="0"/>
              <a:t> a crystal takes as it grows.    </a:t>
            </a:r>
          </a:p>
          <a:p>
            <a:pPr lvl="0"/>
            <a:r>
              <a:rPr lang="en-US" dirty="0"/>
              <a:t>Crystal form is controlled by the mineral’s </a:t>
            </a:r>
            <a:r>
              <a:rPr lang="en-US" b="1" u="sng" dirty="0"/>
              <a:t>atomic structure</a:t>
            </a:r>
            <a:r>
              <a:rPr lang="en-US" dirty="0"/>
              <a:t>.  Shapes are created as atoms and molecules attach in specific ways.</a:t>
            </a:r>
          </a:p>
          <a:p>
            <a:pPr marL="0" indent="0">
              <a:buNone/>
            </a:pPr>
            <a:endParaRPr lang="en-US" dirty="0"/>
          </a:p>
        </p:txBody>
      </p:sp>
    </p:spTree>
    <p:extLst>
      <p:ext uri="{BB962C8B-B14F-4D97-AF65-F5344CB8AC3E}">
        <p14:creationId xmlns:p14="http://schemas.microsoft.com/office/powerpoint/2010/main" val="1810697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mineral is a solid.</a:t>
            </a:r>
            <a:endParaRPr lang="en-US"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357" y="3657600"/>
            <a:ext cx="2039710" cy="280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957" y="3657600"/>
            <a:ext cx="2019300" cy="2798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3332" y="3631200"/>
            <a:ext cx="2056868" cy="2824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1981200" y="1600201"/>
            <a:ext cx="8229600" cy="4525963"/>
          </a:xfrm>
        </p:spPr>
        <p:txBody>
          <a:bodyPr/>
          <a:lstStyle/>
          <a:p>
            <a:pPr marL="0" indent="0">
              <a:buNone/>
            </a:pPr>
            <a:r>
              <a:rPr lang="en-US" b="1" dirty="0" smtClean="0"/>
              <a:t>Solid</a:t>
            </a:r>
            <a:r>
              <a:rPr lang="en-US" dirty="0" smtClean="0"/>
              <a:t> when placed in normal conditions</a:t>
            </a:r>
          </a:p>
          <a:p>
            <a:r>
              <a:rPr lang="en-US" dirty="0" smtClean="0"/>
              <a:t>Definite shape</a:t>
            </a:r>
          </a:p>
          <a:p>
            <a:r>
              <a:rPr lang="en-US" dirty="0" smtClean="0"/>
              <a:t>Definite volume</a:t>
            </a:r>
            <a:endParaRPr lang="en-US" dirty="0"/>
          </a:p>
        </p:txBody>
      </p:sp>
      <p:sp>
        <p:nvSpPr>
          <p:cNvPr id="8" name="Right Arrow 7"/>
          <p:cNvSpPr/>
          <p:nvPr/>
        </p:nvSpPr>
        <p:spPr>
          <a:xfrm>
            <a:off x="1524001" y="4495800"/>
            <a:ext cx="1391357"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69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Mineral Properties</a:t>
            </a:r>
            <a:endParaRPr lang="en-US" b="1" dirty="0"/>
          </a:p>
        </p:txBody>
      </p:sp>
      <p:sp>
        <p:nvSpPr>
          <p:cNvPr id="3" name="Content Placeholder 2"/>
          <p:cNvSpPr>
            <a:spLocks noGrp="1"/>
          </p:cNvSpPr>
          <p:nvPr>
            <p:ph idx="1"/>
          </p:nvPr>
        </p:nvSpPr>
        <p:spPr/>
        <p:txBody>
          <a:bodyPr/>
          <a:lstStyle/>
          <a:p>
            <a:pPr marL="0" indent="0">
              <a:buNone/>
            </a:pPr>
            <a:r>
              <a:rPr lang="en-US" dirty="0"/>
              <a:t>Cleavage</a:t>
            </a:r>
          </a:p>
          <a:p>
            <a:pPr lvl="0"/>
            <a:r>
              <a:rPr lang="en-US" dirty="0"/>
              <a:t>Cleavage represents the tendency of a mineral to </a:t>
            </a:r>
            <a:r>
              <a:rPr lang="en-US" b="1" u="sng" dirty="0"/>
              <a:t>break</a:t>
            </a:r>
            <a:r>
              <a:rPr lang="en-US" dirty="0"/>
              <a:t> in a specific direction along plane surfaces.</a:t>
            </a:r>
          </a:p>
          <a:p>
            <a:pPr lvl="0"/>
            <a:r>
              <a:rPr lang="en-US" dirty="0"/>
              <a:t>A mineral will break along </a:t>
            </a:r>
            <a:r>
              <a:rPr lang="en-US" b="1" u="sng" dirty="0"/>
              <a:t>atomic planes</a:t>
            </a:r>
            <a:r>
              <a:rPr lang="en-US" dirty="0"/>
              <a:t> of weakness, repeating the flat surfaces on smaller broken pieces.</a:t>
            </a:r>
          </a:p>
          <a:p>
            <a:pPr marL="0" indent="0">
              <a:buNone/>
            </a:pPr>
            <a:endParaRPr lang="en-US" dirty="0"/>
          </a:p>
        </p:txBody>
      </p:sp>
    </p:spTree>
    <p:extLst>
      <p:ext uri="{BB962C8B-B14F-4D97-AF65-F5344CB8AC3E}">
        <p14:creationId xmlns:p14="http://schemas.microsoft.com/office/powerpoint/2010/main" val="22863519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Mineral Properties</a:t>
            </a:r>
            <a:endParaRPr lang="en-US" b="1" dirty="0"/>
          </a:p>
        </p:txBody>
      </p:sp>
      <p:sp>
        <p:nvSpPr>
          <p:cNvPr id="3" name="Content Placeholder 2"/>
          <p:cNvSpPr>
            <a:spLocks noGrp="1"/>
          </p:cNvSpPr>
          <p:nvPr>
            <p:ph idx="1"/>
          </p:nvPr>
        </p:nvSpPr>
        <p:spPr/>
        <p:txBody>
          <a:bodyPr/>
          <a:lstStyle/>
          <a:p>
            <a:pPr marL="0" indent="0">
              <a:buNone/>
            </a:pPr>
            <a:r>
              <a:rPr lang="en-US" dirty="0"/>
              <a:t>Fracture</a:t>
            </a:r>
          </a:p>
          <a:p>
            <a:pPr lvl="0"/>
            <a:r>
              <a:rPr lang="en-US" dirty="0"/>
              <a:t>Fracture surfaces represent non-planer, non-parallel surfaces in an </a:t>
            </a:r>
            <a:r>
              <a:rPr lang="en-US" b="1" u="sng" dirty="0"/>
              <a:t>uneven</a:t>
            </a:r>
            <a:r>
              <a:rPr lang="en-US" dirty="0"/>
              <a:t> fashion. </a:t>
            </a:r>
          </a:p>
          <a:p>
            <a:pPr lvl="0"/>
            <a:r>
              <a:rPr lang="en-US" dirty="0"/>
              <a:t>When broken, smaller pieces </a:t>
            </a:r>
            <a:r>
              <a:rPr lang="en-US" b="1" u="sng" dirty="0"/>
              <a:t>will not repeat </a:t>
            </a:r>
            <a:r>
              <a:rPr lang="en-US" dirty="0"/>
              <a:t>themselves.</a:t>
            </a:r>
          </a:p>
          <a:p>
            <a:pPr marL="0" indent="0">
              <a:buNone/>
            </a:pPr>
            <a:endParaRPr lang="en-US" dirty="0"/>
          </a:p>
        </p:txBody>
      </p:sp>
    </p:spTree>
    <p:extLst>
      <p:ext uri="{BB962C8B-B14F-4D97-AF65-F5344CB8AC3E}">
        <p14:creationId xmlns:p14="http://schemas.microsoft.com/office/powerpoint/2010/main" val="8158345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Mineral Properties</a:t>
            </a:r>
            <a:endParaRPr lang="en-US" b="1" dirty="0"/>
          </a:p>
        </p:txBody>
      </p:sp>
      <p:sp>
        <p:nvSpPr>
          <p:cNvPr id="3" name="Content Placeholder 2"/>
          <p:cNvSpPr>
            <a:spLocks noGrp="1"/>
          </p:cNvSpPr>
          <p:nvPr>
            <p:ph idx="1"/>
          </p:nvPr>
        </p:nvSpPr>
        <p:spPr/>
        <p:txBody>
          <a:bodyPr/>
          <a:lstStyle/>
          <a:p>
            <a:pPr marL="0" indent="0">
              <a:buNone/>
            </a:pPr>
            <a:r>
              <a:rPr lang="en-US" dirty="0"/>
              <a:t>Special Mineral </a:t>
            </a:r>
            <a:r>
              <a:rPr lang="en-US" dirty="0" smtClean="0"/>
              <a:t>Properties:</a:t>
            </a:r>
          </a:p>
          <a:p>
            <a:pPr marL="0" indent="0">
              <a:buNone/>
            </a:pPr>
            <a:endParaRPr lang="en-US" sz="1200" dirty="0"/>
          </a:p>
          <a:p>
            <a:pPr marL="0" indent="0">
              <a:buNone/>
            </a:pPr>
            <a:r>
              <a:rPr lang="en-US" dirty="0" smtClean="0"/>
              <a:t>Magnetism</a:t>
            </a:r>
            <a:endParaRPr lang="en-US" dirty="0"/>
          </a:p>
          <a:p>
            <a:r>
              <a:rPr lang="en-US" dirty="0" smtClean="0"/>
              <a:t>Magnets </a:t>
            </a:r>
            <a:r>
              <a:rPr lang="en-US" dirty="0"/>
              <a:t>are </a:t>
            </a:r>
            <a:r>
              <a:rPr lang="en-US" b="1" u="sng" dirty="0"/>
              <a:t>attracted</a:t>
            </a:r>
            <a:r>
              <a:rPr lang="en-US" dirty="0"/>
              <a:t> to the mineral.</a:t>
            </a:r>
          </a:p>
          <a:p>
            <a:pPr marL="0" indent="0">
              <a:buNone/>
            </a:pPr>
            <a:endParaRPr lang="en-US" u="sng" dirty="0" smtClean="0"/>
          </a:p>
          <a:p>
            <a:pPr marL="0" indent="0">
              <a:buNone/>
            </a:pPr>
            <a:r>
              <a:rPr lang="en-US" dirty="0" smtClean="0"/>
              <a:t>Acid Reaction</a:t>
            </a:r>
          </a:p>
          <a:p>
            <a:r>
              <a:rPr lang="en-US" dirty="0" smtClean="0"/>
              <a:t>Mineral </a:t>
            </a:r>
            <a:r>
              <a:rPr lang="en-US" dirty="0"/>
              <a:t>will </a:t>
            </a:r>
            <a:r>
              <a:rPr lang="en-US" b="1" u="sng" dirty="0"/>
              <a:t>fizz</a:t>
            </a:r>
            <a:r>
              <a:rPr lang="en-US" dirty="0"/>
              <a:t> when subjected to acid.</a:t>
            </a:r>
          </a:p>
          <a:p>
            <a:pPr marL="0" indent="0">
              <a:buNone/>
            </a:pPr>
            <a:endParaRPr lang="en-US" dirty="0"/>
          </a:p>
        </p:txBody>
      </p:sp>
    </p:spTree>
    <p:extLst>
      <p:ext uri="{BB962C8B-B14F-4D97-AF65-F5344CB8AC3E}">
        <p14:creationId xmlns:p14="http://schemas.microsoft.com/office/powerpoint/2010/main" val="3376608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mineral is inorganic.</a:t>
            </a:r>
            <a:endParaRPr lang="en-US" b="1" dirty="0"/>
          </a:p>
        </p:txBody>
      </p:sp>
      <p:sp>
        <p:nvSpPr>
          <p:cNvPr id="3" name="Content Placeholder 2"/>
          <p:cNvSpPr>
            <a:spLocks noGrp="1"/>
          </p:cNvSpPr>
          <p:nvPr>
            <p:ph idx="1"/>
          </p:nvPr>
        </p:nvSpPr>
        <p:spPr>
          <a:xfrm>
            <a:off x="1981200" y="5867400"/>
            <a:ext cx="8229600" cy="685800"/>
          </a:xfrm>
        </p:spPr>
        <p:txBody>
          <a:bodyPr>
            <a:normAutofit/>
          </a:bodyPr>
          <a:lstStyle/>
          <a:p>
            <a:pPr marL="0" indent="0" algn="ctr">
              <a:buNone/>
            </a:pPr>
            <a:r>
              <a:rPr lang="en-US" dirty="0" smtClean="0"/>
              <a:t>So inorganic means…?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99357"/>
            <a:ext cx="10205908" cy="4668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271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 mineral is representable by a chemical formula.</a:t>
            </a:r>
            <a:endParaRPr lang="en-US" b="1" dirty="0"/>
          </a:p>
        </p:txBody>
      </p:sp>
      <p:sp>
        <p:nvSpPr>
          <p:cNvPr id="3" name="Content Placeholder 2"/>
          <p:cNvSpPr>
            <a:spLocks noGrp="1"/>
          </p:cNvSpPr>
          <p:nvPr>
            <p:ph idx="1"/>
          </p:nvPr>
        </p:nvSpPr>
        <p:spPr>
          <a:xfrm>
            <a:off x="1981200" y="1676401"/>
            <a:ext cx="8229600" cy="4449763"/>
          </a:xfrm>
        </p:spPr>
        <p:txBody>
          <a:bodyPr/>
          <a:lstStyle/>
          <a:p>
            <a:pPr marL="0" indent="0">
              <a:buNone/>
            </a:pPr>
            <a:r>
              <a:rPr lang="en-US" b="1" dirty="0" smtClean="0"/>
              <a:t>	Calcite</a:t>
            </a:r>
            <a:r>
              <a:rPr lang="en-US" dirty="0" smtClean="0"/>
              <a:t> </a:t>
            </a:r>
            <a:r>
              <a:rPr lang="en-US" dirty="0"/>
              <a:t>(CaCO</a:t>
            </a:r>
            <a:r>
              <a:rPr lang="en-US" baseline="-25000" dirty="0"/>
              <a:t>3</a:t>
            </a:r>
            <a:r>
              <a:rPr lang="en-US" dirty="0" smtClean="0"/>
              <a:t>)</a:t>
            </a:r>
          </a:p>
          <a:p>
            <a:pPr marL="0" indent="0">
              <a:buNone/>
            </a:pPr>
            <a:r>
              <a:rPr lang="en-US" b="1" dirty="0" smtClean="0"/>
              <a:t>	Fluorite</a:t>
            </a:r>
            <a:r>
              <a:rPr lang="en-US" dirty="0" smtClean="0"/>
              <a:t> </a:t>
            </a:r>
            <a:r>
              <a:rPr lang="en-US" dirty="0"/>
              <a:t>(CaF</a:t>
            </a:r>
            <a:r>
              <a:rPr lang="en-US" baseline="-25000" dirty="0"/>
              <a:t>2</a:t>
            </a:r>
            <a:r>
              <a:rPr lang="en-US" dirty="0" smtClean="0"/>
              <a:t>)</a:t>
            </a:r>
          </a:p>
          <a:p>
            <a:pPr marL="0" indent="0">
              <a:buNone/>
            </a:pPr>
            <a:r>
              <a:rPr lang="en-US" b="1" dirty="0" smtClean="0"/>
              <a:t>	Diamond</a:t>
            </a:r>
            <a:r>
              <a:rPr lang="en-US" dirty="0" smtClean="0"/>
              <a:t> </a:t>
            </a:r>
            <a:r>
              <a:rPr lang="en-US" dirty="0"/>
              <a:t>(C</a:t>
            </a:r>
            <a:r>
              <a:rPr lang="en-US" dirty="0" smtClean="0"/>
              <a:t>)</a:t>
            </a:r>
            <a:endParaRPr lang="en-US" dirty="0"/>
          </a:p>
          <a:p>
            <a:endParaRPr lang="en-US" dirty="0"/>
          </a:p>
          <a:p>
            <a:endParaRPr lang="en-US" dirty="0"/>
          </a:p>
        </p:txBody>
      </p:sp>
      <p:pic>
        <p:nvPicPr>
          <p:cNvPr id="4" name="Picture 2" descr="http://maurice.strahlen.org/minerals/pics/Calcite-sly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a:off x="6248400" y="4420612"/>
            <a:ext cx="3619500" cy="18277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fabreminerales.com/specimens/s_imagesS9/Fluorite-NP26S9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657601"/>
            <a:ext cx="25908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upload.wikimedia.org/wikipedia/commons/8/8f/Apollo_synthetic_diamo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0556" y="1676400"/>
            <a:ext cx="2677345" cy="234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49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 mineral has an ordered atomic structure.</a:t>
            </a:r>
            <a:endParaRPr lang="en-US" b="1" dirty="0"/>
          </a:p>
        </p:txBody>
      </p:sp>
      <p:sp>
        <p:nvSpPr>
          <p:cNvPr id="3" name="Content Placeholder 2"/>
          <p:cNvSpPr>
            <a:spLocks noGrp="1"/>
          </p:cNvSpPr>
          <p:nvPr>
            <p:ph idx="1"/>
          </p:nvPr>
        </p:nvSpPr>
        <p:spPr/>
        <p:txBody>
          <a:bodyPr/>
          <a:lstStyle/>
          <a:p>
            <a:pPr marL="0" indent="0">
              <a:buNone/>
            </a:pPr>
            <a:r>
              <a:rPr lang="en-US" b="1" dirty="0" smtClean="0"/>
              <a:t>Calcite</a:t>
            </a:r>
            <a:r>
              <a:rPr lang="en-US" dirty="0"/>
              <a:t> </a:t>
            </a:r>
            <a:r>
              <a:rPr lang="en-US" dirty="0" smtClean="0"/>
              <a:t>(CaCO</a:t>
            </a:r>
            <a:r>
              <a:rPr lang="en-US" baseline="-25000" dirty="0" smtClean="0"/>
              <a:t>3</a:t>
            </a:r>
            <a:r>
              <a:rPr lang="en-US" dirty="0" smtClean="0"/>
              <a:t>)</a:t>
            </a:r>
            <a:endParaRPr lang="en-US" dirty="0"/>
          </a:p>
        </p:txBody>
      </p:sp>
      <p:pic>
        <p:nvPicPr>
          <p:cNvPr id="1028" name="Picture 4" descr="https://markforeman.files.wordpress.com/2012/04/calcite-ce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514601"/>
            <a:ext cx="6057900" cy="30384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maurice.strahlen.org/minerals/pics/Calcite-sly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a:off x="2628900" y="2590800"/>
            <a:ext cx="6553200" cy="3309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01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 mineral has an ordered atomic structure.</a:t>
            </a:r>
            <a:endParaRPr lang="en-US" b="1" dirty="0"/>
          </a:p>
        </p:txBody>
      </p:sp>
      <p:sp>
        <p:nvSpPr>
          <p:cNvPr id="3" name="Content Placeholder 2"/>
          <p:cNvSpPr>
            <a:spLocks noGrp="1"/>
          </p:cNvSpPr>
          <p:nvPr>
            <p:ph idx="1"/>
          </p:nvPr>
        </p:nvSpPr>
        <p:spPr/>
        <p:txBody>
          <a:bodyPr/>
          <a:lstStyle/>
          <a:p>
            <a:pPr marL="0" indent="0">
              <a:buNone/>
            </a:pPr>
            <a:r>
              <a:rPr lang="en-US" b="1" dirty="0" smtClean="0"/>
              <a:t>Fluorite</a:t>
            </a:r>
            <a:r>
              <a:rPr lang="en-US" dirty="0" smtClean="0"/>
              <a:t> (CaF</a:t>
            </a:r>
            <a:r>
              <a:rPr lang="en-US" baseline="-25000" dirty="0" smtClean="0"/>
              <a:t>2</a:t>
            </a:r>
            <a:r>
              <a:rPr lang="en-US" dirty="0" smtClean="0"/>
              <a:t>)</a:t>
            </a:r>
            <a:endParaRPr lang="en-US" dirty="0"/>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87112">
            <a:off x="5911731" y="2793097"/>
            <a:ext cx="3187941" cy="3019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www.fabreminerales.com/specimens/s_imagesS9/Fluorite-NP26S9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71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1403</TotalTime>
  <Words>1117</Words>
  <Application>Microsoft Office PowerPoint</Application>
  <PresentationFormat>Widescreen</PresentationFormat>
  <Paragraphs>214</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AcmeFont</vt:lpstr>
      <vt:lpstr>Arial</vt:lpstr>
      <vt:lpstr>Calibri</vt:lpstr>
      <vt:lpstr>Office Theme</vt:lpstr>
      <vt:lpstr>Entrance Question</vt:lpstr>
      <vt:lpstr>Minerals</vt:lpstr>
      <vt:lpstr>Minerals</vt:lpstr>
      <vt:lpstr>A mineral is naturally occurring.</vt:lpstr>
      <vt:lpstr>A mineral is a solid.</vt:lpstr>
      <vt:lpstr>A mineral is inorganic.</vt:lpstr>
      <vt:lpstr>A mineral is representable by a chemical formula.</vt:lpstr>
      <vt:lpstr>A mineral has an ordered atomic structure.</vt:lpstr>
      <vt:lpstr>A mineral has an ordered atomic structure.</vt:lpstr>
      <vt:lpstr>A mineral has an ordered atomic structure.</vt:lpstr>
      <vt:lpstr>A mineral is NOT the same as a rock.</vt:lpstr>
      <vt:lpstr>A mineral is NOT the same as a rock.</vt:lpstr>
      <vt:lpstr>A mineral is NOT the same as a rock.</vt:lpstr>
      <vt:lpstr>Test Yourself…</vt:lpstr>
      <vt:lpstr>Test Yourself…</vt:lpstr>
      <vt:lpstr>Test Yourself…</vt:lpstr>
      <vt:lpstr>Test Yourself…</vt:lpstr>
      <vt:lpstr>Mineral Formation</vt:lpstr>
      <vt:lpstr>Mineral Formation</vt:lpstr>
      <vt:lpstr>Mineral Formation</vt:lpstr>
      <vt:lpstr>Mineral Formation</vt:lpstr>
      <vt:lpstr>Mineral Formation</vt:lpstr>
      <vt:lpstr>Entrance Question</vt:lpstr>
      <vt:lpstr>Yesterday we learned…</vt:lpstr>
      <vt:lpstr>Mineral Properties</vt:lpstr>
      <vt:lpstr>Mineral Properties</vt:lpstr>
      <vt:lpstr>Today’s Tasks</vt:lpstr>
      <vt:lpstr>Active Reading Use context clues to interpret unknown words!</vt:lpstr>
      <vt:lpstr>PowerPoint Presentation</vt:lpstr>
      <vt:lpstr>PowerPoint Presentation</vt:lpstr>
      <vt:lpstr>PowerPoint Presentation</vt:lpstr>
      <vt:lpstr>Mineral Property Demonstration</vt:lpstr>
      <vt:lpstr>Demonstration and Short Presentation</vt:lpstr>
      <vt:lpstr>3rd Period</vt:lpstr>
      <vt:lpstr>4th Period</vt:lpstr>
      <vt:lpstr>5th Period</vt:lpstr>
      <vt:lpstr>6th Period</vt:lpstr>
      <vt:lpstr>7th Period</vt:lpstr>
      <vt:lpstr>8th Period</vt:lpstr>
      <vt:lpstr>Today’s Tasks</vt:lpstr>
      <vt:lpstr>Minerals</vt:lpstr>
      <vt:lpstr>What is a mineral?</vt:lpstr>
      <vt:lpstr>What is a mineral?</vt:lpstr>
      <vt:lpstr>What is a mineral?</vt:lpstr>
      <vt:lpstr>Mineral Properties</vt:lpstr>
      <vt:lpstr>Mineral Properties</vt:lpstr>
      <vt:lpstr>Mineral Properties</vt:lpstr>
      <vt:lpstr>Mineral Properties</vt:lpstr>
      <vt:lpstr>Mineral Properties</vt:lpstr>
      <vt:lpstr>Mineral Properties</vt:lpstr>
      <vt:lpstr>Mineral Properties</vt:lpstr>
      <vt:lpstr>Mineral Properties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Minerals</dc:title>
  <dc:creator>Jason Hale</dc:creator>
  <cp:lastModifiedBy>Jason Hale</cp:lastModifiedBy>
  <cp:revision>102</cp:revision>
  <dcterms:created xsi:type="dcterms:W3CDTF">2015-02-21T17:44:58Z</dcterms:created>
  <dcterms:modified xsi:type="dcterms:W3CDTF">2015-02-27T16:47:49Z</dcterms:modified>
</cp:coreProperties>
</file>