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9" r:id="rId5"/>
    <p:sldId id="270" r:id="rId6"/>
    <p:sldId id="271" r:id="rId7"/>
    <p:sldId id="272" r:id="rId8"/>
    <p:sldId id="263" r:id="rId9"/>
    <p:sldId id="286" r:id="rId10"/>
    <p:sldId id="273" r:id="rId11"/>
    <p:sldId id="287" r:id="rId12"/>
    <p:sldId id="266" r:id="rId13"/>
    <p:sldId id="288" r:id="rId14"/>
    <p:sldId id="275" r:id="rId15"/>
    <p:sldId id="289" r:id="rId16"/>
    <p:sldId id="267" r:id="rId17"/>
    <p:sldId id="290" r:id="rId18"/>
    <p:sldId id="274" r:id="rId19"/>
    <p:sldId id="291" r:id="rId20"/>
    <p:sldId id="268" r:id="rId21"/>
    <p:sldId id="292" r:id="rId22"/>
    <p:sldId id="276" r:id="rId23"/>
    <p:sldId id="293" r:id="rId24"/>
    <p:sldId id="277" r:id="rId25"/>
    <p:sldId id="298" r:id="rId26"/>
    <p:sldId id="278" r:id="rId27"/>
    <p:sldId id="300" r:id="rId28"/>
    <p:sldId id="299" r:id="rId29"/>
    <p:sldId id="297" r:id="rId30"/>
    <p:sldId id="264" r:id="rId31"/>
    <p:sldId id="257" r:id="rId32"/>
    <p:sldId id="261" r:id="rId33"/>
    <p:sldId id="282" r:id="rId34"/>
    <p:sldId id="283" r:id="rId35"/>
    <p:sldId id="284" r:id="rId36"/>
    <p:sldId id="285" r:id="rId37"/>
    <p:sldId id="262" r:id="rId38"/>
    <p:sldId id="265" r:id="rId39"/>
    <p:sldId id="301" r:id="rId40"/>
    <p:sldId id="295" r:id="rId41"/>
    <p:sldId id="281" r:id="rId42"/>
    <p:sldId id="296" r:id="rId43"/>
    <p:sldId id="279" r:id="rId44"/>
    <p:sldId id="294" r:id="rId45"/>
    <p:sldId id="280" r:id="rId46"/>
    <p:sldId id="302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7C39-2DC3-4E9E-B8AE-0A78E2E3BD0B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5E1E6-23EB-4E26-8251-ECD40254D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179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7C39-2DC3-4E9E-B8AE-0A78E2E3BD0B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5E1E6-23EB-4E26-8251-ECD40254D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43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7C39-2DC3-4E9E-B8AE-0A78E2E3BD0B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5E1E6-23EB-4E26-8251-ECD40254D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39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7C39-2DC3-4E9E-B8AE-0A78E2E3BD0B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5E1E6-23EB-4E26-8251-ECD40254D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784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7C39-2DC3-4E9E-B8AE-0A78E2E3BD0B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5E1E6-23EB-4E26-8251-ECD40254D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65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7C39-2DC3-4E9E-B8AE-0A78E2E3BD0B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5E1E6-23EB-4E26-8251-ECD40254D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443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7C39-2DC3-4E9E-B8AE-0A78E2E3BD0B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5E1E6-23EB-4E26-8251-ECD40254D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779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7C39-2DC3-4E9E-B8AE-0A78E2E3BD0B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5E1E6-23EB-4E26-8251-ECD40254D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701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7C39-2DC3-4E9E-B8AE-0A78E2E3BD0B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5E1E6-23EB-4E26-8251-ECD40254D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249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7C39-2DC3-4E9E-B8AE-0A78E2E3BD0B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5E1E6-23EB-4E26-8251-ECD40254D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541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7C39-2DC3-4E9E-B8AE-0A78E2E3BD0B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5E1E6-23EB-4E26-8251-ECD40254D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523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A7C39-2DC3-4E9E-B8AE-0A78E2E3BD0B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5E1E6-23EB-4E26-8251-ECD40254D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02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9826" y="183429"/>
            <a:ext cx="11402291" cy="1738890"/>
          </a:xfrm>
        </p:spPr>
        <p:txBody>
          <a:bodyPr>
            <a:noAutofit/>
          </a:bodyPr>
          <a:lstStyle/>
          <a:p>
            <a:r>
              <a:rPr lang="en-US" sz="2800" dirty="0" smtClean="0"/>
              <a:t>I see ______________________________________________________.</a:t>
            </a:r>
          </a:p>
          <a:p>
            <a:r>
              <a:rPr lang="en-US" sz="2800" dirty="0" smtClean="0"/>
              <a:t>I think ____________________________________________________.</a:t>
            </a:r>
          </a:p>
          <a:p>
            <a:r>
              <a:rPr lang="en-US" sz="2800" dirty="0" smtClean="0"/>
              <a:t>I wonder __________________________________________________.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9636" y="1631374"/>
            <a:ext cx="7710487" cy="479053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47709" y="1766455"/>
            <a:ext cx="1693718" cy="571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978727" y="5834827"/>
            <a:ext cx="1693718" cy="571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7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of the Animal Cell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370618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Cytoplasm:</a:t>
            </a:r>
          </a:p>
          <a:p>
            <a:pPr marL="0" indent="0">
              <a:buNone/>
            </a:pPr>
            <a:r>
              <a:rPr lang="en-US" b="1" u="sng" dirty="0" smtClean="0"/>
              <a:t>Clear, jelly-like material that fills the space between the cell membrane and the nucleus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 smtClean="0"/>
              <a:t>Analogy:</a:t>
            </a:r>
          </a:p>
          <a:p>
            <a:pPr marL="0" indent="0">
              <a:buNone/>
            </a:pPr>
            <a:r>
              <a:rPr lang="en-US" i="1" dirty="0" smtClean="0"/>
              <a:t>When making fruit </a:t>
            </a:r>
            <a:r>
              <a:rPr lang="en-US" i="1" dirty="0" err="1" smtClean="0"/>
              <a:t>jello</a:t>
            </a:r>
            <a:r>
              <a:rPr lang="en-US" i="1" dirty="0" smtClean="0"/>
              <a:t>, the </a:t>
            </a:r>
            <a:r>
              <a:rPr lang="en-US" i="1" dirty="0" err="1" smtClean="0"/>
              <a:t>jello</a:t>
            </a:r>
            <a:r>
              <a:rPr lang="en-US" i="1" dirty="0" smtClean="0"/>
              <a:t> keeps the pieces of fruit in place.  The cytoplasm is like </a:t>
            </a:r>
            <a:r>
              <a:rPr lang="en-US" b="1" i="1" u="sng" dirty="0" smtClean="0"/>
              <a:t>the </a:t>
            </a:r>
            <a:r>
              <a:rPr lang="en-US" b="1" i="1" u="sng" dirty="0" err="1" smtClean="0"/>
              <a:t>jello</a:t>
            </a:r>
            <a:r>
              <a:rPr lang="en-US" b="1" i="1" u="sng" dirty="0" smtClean="0"/>
              <a:t> of fruit </a:t>
            </a:r>
            <a:r>
              <a:rPr lang="en-US" b="1" i="1" u="sng" dirty="0" err="1" smtClean="0"/>
              <a:t>jello</a:t>
            </a:r>
            <a:r>
              <a:rPr lang="en-US" i="1" dirty="0" smtClean="0"/>
              <a:t>.</a:t>
            </a:r>
          </a:p>
        </p:txBody>
      </p:sp>
      <p:pic>
        <p:nvPicPr>
          <p:cNvPr id="1026" name="Picture 2" descr="http://www.phschool.com/science/biology_place/biocoach/images/cells/Cytopla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311" y="2410691"/>
            <a:ext cx="3816095" cy="325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67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063" y="564557"/>
            <a:ext cx="7155873" cy="5843963"/>
          </a:xfrm>
        </p:spPr>
      </p:pic>
      <p:sp>
        <p:nvSpPr>
          <p:cNvPr id="5" name="Oval 4"/>
          <p:cNvSpPr/>
          <p:nvPr/>
        </p:nvSpPr>
        <p:spPr>
          <a:xfrm>
            <a:off x="5288973" y="1890120"/>
            <a:ext cx="1444336" cy="4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66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of the Animal Cell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6954982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Nucleus:</a:t>
            </a:r>
          </a:p>
          <a:p>
            <a:pPr marL="0" indent="0">
              <a:buNone/>
            </a:pPr>
            <a:r>
              <a:rPr lang="en-US" b="1" u="sng" dirty="0"/>
              <a:t>Part of the cell that controls activities of other cell parts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i="1" dirty="0" smtClean="0"/>
              <a:t>Analogy:</a:t>
            </a:r>
          </a:p>
          <a:p>
            <a:pPr marL="0" indent="0">
              <a:buNone/>
            </a:pPr>
            <a:r>
              <a:rPr lang="en-US" i="1" dirty="0" smtClean="0"/>
              <a:t>A boss tells a worker what to do.  The nucleus is the </a:t>
            </a:r>
            <a:r>
              <a:rPr lang="en-US" b="1" i="1" u="sng" dirty="0" smtClean="0"/>
              <a:t>boss of the workers </a:t>
            </a:r>
            <a:r>
              <a:rPr lang="en-US" i="1" dirty="0" smtClean="0"/>
              <a:t>inside a cell.</a:t>
            </a:r>
            <a:endParaRPr lang="en-US" i="1" dirty="0"/>
          </a:p>
        </p:txBody>
      </p:sp>
      <p:pic>
        <p:nvPicPr>
          <p:cNvPr id="2050" name="Picture 2" descr="https://ajweinmann.files.wordpress.com/2010/02/nucle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548" y="2254394"/>
            <a:ext cx="41148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45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063" y="564557"/>
            <a:ext cx="7155873" cy="5843963"/>
          </a:xfrm>
        </p:spPr>
      </p:pic>
      <p:sp>
        <p:nvSpPr>
          <p:cNvPr id="5" name="Oval 4"/>
          <p:cNvSpPr/>
          <p:nvPr/>
        </p:nvSpPr>
        <p:spPr>
          <a:xfrm>
            <a:off x="6192980" y="1773450"/>
            <a:ext cx="2161309" cy="6026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265717" y="1890120"/>
            <a:ext cx="2015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(w/ chromosomes)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26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of the Animal Cell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199" y="1825625"/>
            <a:ext cx="730827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Chromosome:</a:t>
            </a:r>
          </a:p>
          <a:p>
            <a:pPr marL="0" indent="0">
              <a:buNone/>
            </a:pPr>
            <a:r>
              <a:rPr lang="en-US" b="1" u="sng" dirty="0" smtClean="0"/>
              <a:t>String-like structure in a cell nucleus that carries information controlling all the cell’s activities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 smtClean="0"/>
              <a:t>Analogy:</a:t>
            </a:r>
          </a:p>
          <a:p>
            <a:pPr marL="0" indent="0">
              <a:buNone/>
            </a:pPr>
            <a:r>
              <a:rPr lang="en-US" i="1" dirty="0" smtClean="0"/>
              <a:t>A company may print instruction manuals containing valuable information about the company’s activities.  The chromosomes are like the cell’s </a:t>
            </a:r>
            <a:r>
              <a:rPr lang="en-US" b="1" i="1" u="sng" dirty="0" smtClean="0"/>
              <a:t>instruction manuals</a:t>
            </a:r>
            <a:r>
              <a:rPr lang="en-US" i="1" dirty="0" smtClean="0"/>
              <a:t>.</a:t>
            </a:r>
            <a:endParaRPr lang="en-US" i="1" dirty="0"/>
          </a:p>
        </p:txBody>
      </p:sp>
      <p:pic>
        <p:nvPicPr>
          <p:cNvPr id="3074" name="Picture 2" descr="http://hope4katy.com/wp-content/uploads/2010/03/shutterstock_12210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349" y="2130136"/>
            <a:ext cx="3598717" cy="3598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69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063" y="564557"/>
            <a:ext cx="7155873" cy="5843963"/>
          </a:xfrm>
        </p:spPr>
      </p:pic>
      <p:sp>
        <p:nvSpPr>
          <p:cNvPr id="5" name="Oval 4"/>
          <p:cNvSpPr/>
          <p:nvPr/>
        </p:nvSpPr>
        <p:spPr>
          <a:xfrm>
            <a:off x="5372099" y="1058847"/>
            <a:ext cx="1641763" cy="5725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944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of the Animal Cell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996545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Cell membrane:</a:t>
            </a:r>
          </a:p>
          <a:p>
            <a:pPr marL="0" indent="0">
              <a:buNone/>
            </a:pPr>
            <a:r>
              <a:rPr lang="en-US" b="1" u="sng" dirty="0" smtClean="0"/>
              <a:t>Thin outer covering that holds a cell together</a:t>
            </a:r>
            <a:endParaRPr lang="en-US" dirty="0" smtClean="0"/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r>
              <a:rPr lang="en-US" i="1" dirty="0" smtClean="0"/>
              <a:t>Analogy:</a:t>
            </a:r>
          </a:p>
          <a:p>
            <a:pPr marL="0" indent="0">
              <a:buNone/>
            </a:pPr>
            <a:r>
              <a:rPr lang="en-US" i="1" dirty="0" smtClean="0"/>
              <a:t>Border control is responsible for protecting the border of the country and deciding who can enter and exit.  The cell membrane is the </a:t>
            </a:r>
            <a:r>
              <a:rPr lang="en-US" b="1" i="1" u="sng" dirty="0" smtClean="0"/>
              <a:t>border control</a:t>
            </a:r>
            <a:r>
              <a:rPr lang="en-US" i="1" dirty="0" smtClean="0"/>
              <a:t> of the cell.</a:t>
            </a:r>
          </a:p>
        </p:txBody>
      </p:sp>
      <p:pic>
        <p:nvPicPr>
          <p:cNvPr id="4098" name="Picture 2" descr="http://static.sfdict.com/img/cell_membrane-289750-400-2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748" y="2465676"/>
            <a:ext cx="38100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05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063" y="564557"/>
            <a:ext cx="7155873" cy="5843963"/>
          </a:xfrm>
        </p:spPr>
      </p:pic>
      <p:sp>
        <p:nvSpPr>
          <p:cNvPr id="5" name="Oval 4"/>
          <p:cNvSpPr/>
          <p:nvPr/>
        </p:nvSpPr>
        <p:spPr>
          <a:xfrm>
            <a:off x="8001000" y="4030647"/>
            <a:ext cx="1693718" cy="4790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944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of the Animal Cell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264236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Mitochondria:</a:t>
            </a:r>
          </a:p>
          <a:p>
            <a:pPr marL="0" indent="0">
              <a:buNone/>
            </a:pPr>
            <a:r>
              <a:rPr lang="en-US" b="1" u="sng" dirty="0" smtClean="0"/>
              <a:t>Organelles where food and oxygen react to release energy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 smtClean="0"/>
              <a:t>Analogy:</a:t>
            </a:r>
          </a:p>
          <a:p>
            <a:pPr marL="0" indent="0">
              <a:buNone/>
            </a:pPr>
            <a:r>
              <a:rPr lang="en-US" i="1" dirty="0" smtClean="0"/>
              <a:t>Power plants make energy for a city.  The mitochondria is a cell’s </a:t>
            </a:r>
            <a:r>
              <a:rPr lang="en-US" b="1" i="1" u="sng" dirty="0" smtClean="0"/>
              <a:t>power plant</a:t>
            </a:r>
            <a:r>
              <a:rPr lang="en-US" i="1" dirty="0" smtClean="0"/>
              <a:t>.</a:t>
            </a:r>
            <a:endParaRPr lang="en-US" i="1" dirty="0"/>
          </a:p>
        </p:txBody>
      </p:sp>
      <p:pic>
        <p:nvPicPr>
          <p:cNvPr id="5122" name="Picture 2" descr="http://i247.photobucket.com/albums/gg158/MDA2008/MDA2010/mitochondr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3548" y="2446337"/>
            <a:ext cx="3048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63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063" y="564557"/>
            <a:ext cx="7155873" cy="5843963"/>
          </a:xfrm>
        </p:spPr>
      </p:pic>
      <p:sp>
        <p:nvSpPr>
          <p:cNvPr id="5" name="Oval 4"/>
          <p:cNvSpPr/>
          <p:nvPr/>
        </p:nvSpPr>
        <p:spPr>
          <a:xfrm>
            <a:off x="7824355" y="2877256"/>
            <a:ext cx="1444336" cy="4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944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Animal Cells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3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of the Animal Cell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70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Vacuole:</a:t>
            </a:r>
          </a:p>
          <a:p>
            <a:pPr marL="0" indent="0">
              <a:buNone/>
            </a:pPr>
            <a:r>
              <a:rPr lang="en-US" b="1" u="sng" dirty="0" smtClean="0"/>
              <a:t>Sac-like organelle used for storing materials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 smtClean="0"/>
              <a:t>Analogy:</a:t>
            </a:r>
          </a:p>
          <a:p>
            <a:pPr marL="0" indent="0">
              <a:buNone/>
            </a:pPr>
            <a:r>
              <a:rPr lang="en-US" i="1" dirty="0" smtClean="0"/>
              <a:t>A pantry stores food and water inside a house.  The vacuole is the </a:t>
            </a:r>
            <a:r>
              <a:rPr lang="en-US" b="1" i="1" u="sng" dirty="0" smtClean="0"/>
              <a:t>pantry</a:t>
            </a:r>
            <a:r>
              <a:rPr lang="en-US" i="1" dirty="0" smtClean="0"/>
              <a:t> of a cell.</a:t>
            </a:r>
            <a:endParaRPr lang="en-US" i="1" dirty="0"/>
          </a:p>
        </p:txBody>
      </p:sp>
      <p:pic>
        <p:nvPicPr>
          <p:cNvPr id="6146" name="Picture 2" descr="http://www.phschool.com/science/biology_place/biocoach/images/cells/Vacuo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893" y="1901536"/>
            <a:ext cx="3959226" cy="357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33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063" y="564557"/>
            <a:ext cx="7155873" cy="5843963"/>
          </a:xfrm>
        </p:spPr>
      </p:pic>
      <p:sp>
        <p:nvSpPr>
          <p:cNvPr id="5" name="Oval 4"/>
          <p:cNvSpPr/>
          <p:nvPr/>
        </p:nvSpPr>
        <p:spPr>
          <a:xfrm>
            <a:off x="4494069" y="5662019"/>
            <a:ext cx="1444336" cy="82190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944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of the Animal Cell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838209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Endoplasmic Reticulum (ER): </a:t>
            </a:r>
          </a:p>
          <a:p>
            <a:pPr marL="0" indent="0">
              <a:buNone/>
            </a:pPr>
            <a:r>
              <a:rPr lang="en-US" b="1" u="sng" dirty="0" smtClean="0"/>
              <a:t>Organelle that transports materials inside the cell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i="1" dirty="0" smtClean="0"/>
              <a:t>Analogy:</a:t>
            </a:r>
            <a:endParaRPr lang="en-US" i="1" dirty="0"/>
          </a:p>
          <a:p>
            <a:pPr marL="0" indent="0">
              <a:buNone/>
            </a:pPr>
            <a:r>
              <a:rPr lang="en-US" i="1" dirty="0" smtClean="0"/>
              <a:t>A subway must travel through underground tunnels to get from one place to another.  The ER is the cell’s </a:t>
            </a:r>
            <a:r>
              <a:rPr lang="en-US" b="1" i="1" u="sng" dirty="0" smtClean="0"/>
              <a:t>subway tunnels</a:t>
            </a:r>
            <a:r>
              <a:rPr lang="en-US" i="1" dirty="0" smtClean="0"/>
              <a:t>.</a:t>
            </a:r>
          </a:p>
        </p:txBody>
      </p:sp>
      <p:pic>
        <p:nvPicPr>
          <p:cNvPr id="7170" name="Picture 2" descr="http://www.sigmaaldrich.com/content/dam/sigma-aldrich/product7/020/endoplasmic_ret.eps/_jcr_content/renditions/endoplasmic_ret-medi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736" y="2506229"/>
            <a:ext cx="3440744" cy="224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64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063" y="564557"/>
            <a:ext cx="7155873" cy="5843963"/>
          </a:xfrm>
        </p:spPr>
      </p:pic>
      <p:sp>
        <p:nvSpPr>
          <p:cNvPr id="5" name="Oval 4"/>
          <p:cNvSpPr/>
          <p:nvPr/>
        </p:nvSpPr>
        <p:spPr>
          <a:xfrm>
            <a:off x="7886700" y="4986611"/>
            <a:ext cx="1444336" cy="4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H="1" flipV="1">
            <a:off x="7606145" y="4094018"/>
            <a:ext cx="477982" cy="10952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084126" y="4986611"/>
            <a:ext cx="2202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ribosome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944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of the Animal Cell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822373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Ribosome: </a:t>
            </a:r>
          </a:p>
          <a:p>
            <a:pPr marL="0" indent="0">
              <a:buNone/>
            </a:pPr>
            <a:r>
              <a:rPr lang="en-US" b="1" u="sng" dirty="0" smtClean="0"/>
              <a:t>Organelle that puts together proteins for the cell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 smtClean="0"/>
              <a:t>Analogy:</a:t>
            </a:r>
          </a:p>
          <a:p>
            <a:pPr marL="0" indent="0">
              <a:buNone/>
            </a:pPr>
            <a:r>
              <a:rPr lang="en-US" i="1" dirty="0" smtClean="0"/>
              <a:t>A construction worker’s job is to build or construct.  A cell’s ribosomes are like </a:t>
            </a:r>
            <a:r>
              <a:rPr lang="en-US" b="1" i="1" u="sng" dirty="0" smtClean="0"/>
              <a:t>construction workers</a:t>
            </a:r>
            <a:r>
              <a:rPr lang="en-US" i="1" dirty="0" smtClean="0"/>
              <a:t>.</a:t>
            </a:r>
            <a:endParaRPr lang="en-US" i="1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492" y="2366963"/>
            <a:ext cx="5342995" cy="2745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792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063" y="564557"/>
            <a:ext cx="7155873" cy="5843963"/>
          </a:xfrm>
        </p:spPr>
      </p:pic>
      <p:sp>
        <p:nvSpPr>
          <p:cNvPr id="5" name="Oval 4"/>
          <p:cNvSpPr/>
          <p:nvPr/>
        </p:nvSpPr>
        <p:spPr>
          <a:xfrm>
            <a:off x="7897091" y="3209765"/>
            <a:ext cx="1444336" cy="4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24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of the Animal Cell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310745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Lysosome:</a:t>
            </a:r>
          </a:p>
          <a:p>
            <a:pPr marL="0" indent="0">
              <a:buNone/>
            </a:pPr>
            <a:r>
              <a:rPr lang="en-US" b="1" u="sng" dirty="0" smtClean="0"/>
              <a:t>Organelle that digests food and breaks down the dead cell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 smtClean="0"/>
              <a:t>Analogy:</a:t>
            </a:r>
          </a:p>
          <a:p>
            <a:pPr marL="0" indent="0">
              <a:buNone/>
            </a:pPr>
            <a:r>
              <a:rPr lang="en-US" i="1" dirty="0" smtClean="0"/>
              <a:t>Large events require a clean-up crew to dispose of waste.  The lysosomes are the </a:t>
            </a:r>
            <a:r>
              <a:rPr lang="en-US" b="1" i="1" u="sng" dirty="0" smtClean="0"/>
              <a:t>clean-up crew</a:t>
            </a:r>
            <a:r>
              <a:rPr lang="en-US" b="1" i="1" dirty="0" smtClean="0"/>
              <a:t> </a:t>
            </a:r>
            <a:r>
              <a:rPr lang="en-US" i="1" dirty="0" smtClean="0"/>
              <a:t>of the cell.</a:t>
            </a:r>
            <a:endParaRPr lang="en-US" i="1" dirty="0"/>
          </a:p>
        </p:txBody>
      </p:sp>
      <p:pic>
        <p:nvPicPr>
          <p:cNvPr id="9224" name="Picture 8" descr="https://csimpkins1982.files.wordpress.com/2013/01/20520035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784" y="2077171"/>
            <a:ext cx="4762500" cy="30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95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063" y="564557"/>
            <a:ext cx="7155873" cy="5843963"/>
          </a:xfrm>
        </p:spPr>
      </p:pic>
      <p:sp>
        <p:nvSpPr>
          <p:cNvPr id="5" name="Oval 4"/>
          <p:cNvSpPr/>
          <p:nvPr/>
        </p:nvSpPr>
        <p:spPr>
          <a:xfrm>
            <a:off x="5870864" y="5713974"/>
            <a:ext cx="1340427" cy="6868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26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Parts of the Animal Cell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871855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Golgi Complex (aka Golgi Apparatus or Golgi Bodies):</a:t>
            </a:r>
          </a:p>
          <a:p>
            <a:pPr marL="0" indent="0">
              <a:buNone/>
            </a:pPr>
            <a:r>
              <a:rPr lang="en-US" b="1" u="sng" dirty="0"/>
              <a:t>Organelle that packages and transports materials to other parts of the cell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i="1" dirty="0" smtClean="0"/>
              <a:t>Analogy: </a:t>
            </a:r>
          </a:p>
          <a:p>
            <a:pPr marL="0" indent="0">
              <a:buNone/>
            </a:pPr>
            <a:r>
              <a:rPr lang="en-US" i="1" dirty="0" smtClean="0"/>
              <a:t>You can send things off in packages using companies like Fed-Ex.  The Golgi complex is cell’s </a:t>
            </a:r>
            <a:r>
              <a:rPr lang="en-US" b="1" i="1" u="sng" dirty="0" smtClean="0"/>
              <a:t>Fed-Ex</a:t>
            </a:r>
            <a:r>
              <a:rPr lang="en-US" i="1" dirty="0" smtClean="0"/>
              <a:t>.</a:t>
            </a:r>
            <a:endParaRPr lang="en-US" i="1" dirty="0"/>
          </a:p>
        </p:txBody>
      </p:sp>
      <p:pic>
        <p:nvPicPr>
          <p:cNvPr id="10242" name="Picture 2" descr="http://thecellorganelles.weebly.com/uploads/8/9/2/6/8926272/20987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648" y="2216295"/>
            <a:ext cx="4688597" cy="271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77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96402"/>
            <a:ext cx="10515600" cy="632402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atin typeface="Arial Black" panose="020B0A04020102020204" pitchFamily="34" charset="0"/>
              </a:rPr>
              <a:t>    </a:t>
            </a:r>
            <a:r>
              <a:rPr lang="en-US" sz="4000" b="1" dirty="0" smtClean="0">
                <a:latin typeface="Arial Black" panose="020B0A04020102020204" pitchFamily="34" charset="0"/>
              </a:rPr>
              <a:t>K			       W			          L</a:t>
            </a:r>
            <a:endParaRPr lang="en-US" sz="4000" b="1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804"/>
            <a:ext cx="10536383" cy="50193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000" dirty="0" smtClean="0"/>
              <a:t>  What do you know?                               What do you want to know?                             What did you learn?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394855" y="1196401"/>
            <a:ext cx="3553690" cy="5329089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319155" y="1196401"/>
            <a:ext cx="3553690" cy="532909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243455" y="1196401"/>
            <a:ext cx="3553690" cy="532909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4855" y="238991"/>
            <a:ext cx="114022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Animal Cells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67578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96402"/>
            <a:ext cx="10515600" cy="632402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atin typeface="Arial Black" panose="020B0A04020102020204" pitchFamily="34" charset="0"/>
              </a:rPr>
              <a:t>    </a:t>
            </a:r>
            <a:r>
              <a:rPr lang="en-US" sz="4000" b="1" dirty="0" smtClean="0">
                <a:latin typeface="Arial Black" panose="020B0A04020102020204" pitchFamily="34" charset="0"/>
              </a:rPr>
              <a:t>K			       W			          L</a:t>
            </a:r>
            <a:endParaRPr lang="en-US" sz="4000" b="1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804"/>
            <a:ext cx="10536383" cy="50193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000" dirty="0" smtClean="0"/>
              <a:t>  What do you know?                               What do you want to know?                             What did you learn?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394855" y="1196401"/>
            <a:ext cx="3553690" cy="5329089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319155" y="1196401"/>
            <a:ext cx="3553690" cy="532909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243455" y="1196401"/>
            <a:ext cx="3553690" cy="532909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4855" y="238991"/>
            <a:ext cx="114022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Animal Cells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405881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Textbook: A16 – A19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a paragraph to summarize </a:t>
            </a:r>
            <a:r>
              <a:rPr lang="en-US" u="sng" dirty="0" smtClean="0"/>
              <a:t>each section</a:t>
            </a:r>
            <a:r>
              <a:rPr lang="en-US" dirty="0" smtClean="0"/>
              <a:t> within </a:t>
            </a:r>
            <a:r>
              <a:rPr lang="en-US" b="1" dirty="0" smtClean="0">
                <a:solidFill>
                  <a:srgbClr val="0070C0"/>
                </a:solidFill>
              </a:rPr>
              <a:t>What Are the Parts of an Animal Cell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There are </a:t>
            </a:r>
            <a:r>
              <a:rPr lang="en-US" u="sng" dirty="0" smtClean="0"/>
              <a:t>two</a:t>
            </a:r>
            <a:r>
              <a:rPr lang="en-US" dirty="0" smtClean="0"/>
              <a:t> sections (</a:t>
            </a:r>
            <a:r>
              <a:rPr lang="en-US" b="1" dirty="0" smtClean="0">
                <a:solidFill>
                  <a:srgbClr val="00B050"/>
                </a:solidFill>
              </a:rPr>
              <a:t>Animal Cells </a:t>
            </a:r>
            <a:r>
              <a:rPr lang="en-US" dirty="0" smtClean="0"/>
              <a:t>&amp; </a:t>
            </a:r>
            <a:r>
              <a:rPr lang="en-US" b="1" dirty="0" smtClean="0">
                <a:solidFill>
                  <a:srgbClr val="00B050"/>
                </a:solidFill>
              </a:rPr>
              <a:t>Functions of Cell Parts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Paragraphs should have a topic sentence, three supporting details, and a closing sentence.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87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Plant Cells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25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96402"/>
            <a:ext cx="10515600" cy="632402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atin typeface="Arial Black" panose="020B0A04020102020204" pitchFamily="34" charset="0"/>
              </a:rPr>
              <a:t>    </a:t>
            </a:r>
            <a:r>
              <a:rPr lang="en-US" sz="4000" b="1" dirty="0" smtClean="0">
                <a:latin typeface="Arial Black" panose="020B0A04020102020204" pitchFamily="34" charset="0"/>
              </a:rPr>
              <a:t>K			       W			          L</a:t>
            </a:r>
            <a:endParaRPr lang="en-US" sz="4000" b="1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804"/>
            <a:ext cx="10536383" cy="50193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000" dirty="0" smtClean="0"/>
              <a:t>  What do you know?                               What do you want to know?                             What did you learn?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394855" y="1196401"/>
            <a:ext cx="3553690" cy="5329089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319155" y="1196401"/>
            <a:ext cx="3553690" cy="532909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243455" y="1196401"/>
            <a:ext cx="3553690" cy="532909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4855" y="238991"/>
            <a:ext cx="114022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Plant Cells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48546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485" y="365125"/>
            <a:ext cx="9415030" cy="608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94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963" y="365125"/>
            <a:ext cx="7232073" cy="6328065"/>
          </a:xfrm>
        </p:spPr>
      </p:pic>
    </p:spTree>
    <p:extLst>
      <p:ext uri="{BB962C8B-B14F-4D97-AF65-F5344CB8AC3E}">
        <p14:creationId xmlns:p14="http://schemas.microsoft.com/office/powerpoint/2010/main" val="244508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945" y="458644"/>
            <a:ext cx="7308110" cy="5811838"/>
          </a:xfrm>
        </p:spPr>
      </p:pic>
    </p:spTree>
    <p:extLst>
      <p:ext uri="{BB962C8B-B14F-4D97-AF65-F5344CB8AC3E}">
        <p14:creationId xmlns:p14="http://schemas.microsoft.com/office/powerpoint/2010/main" val="28212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MOST plant cells have in common?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Most animal cells have </a:t>
            </a:r>
            <a:r>
              <a:rPr lang="en-US" b="1" u="sng" dirty="0" smtClean="0"/>
              <a:t>rigid edges</a:t>
            </a:r>
            <a:r>
              <a:rPr lang="en-US" b="1" dirty="0" smtClean="0"/>
              <a:t> </a:t>
            </a:r>
            <a:r>
              <a:rPr lang="en-US" dirty="0" smtClean="0"/>
              <a:t>and contain similar </a:t>
            </a:r>
            <a:r>
              <a:rPr lang="en-US" b="1" u="sng" dirty="0" smtClean="0"/>
              <a:t>organelles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3850" y="2597293"/>
            <a:ext cx="3924300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96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Textbook: A20 – A23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together.</a:t>
            </a:r>
          </a:p>
          <a:p>
            <a:pPr lvl="1"/>
            <a:r>
              <a:rPr lang="en-US" dirty="0" smtClean="0"/>
              <a:t>“Popcorn”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99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of the Plant Cell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5900"/>
            <a:ext cx="10515600" cy="504998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Nucleus</a:t>
            </a:r>
            <a:r>
              <a:rPr lang="en-US" dirty="0" smtClean="0"/>
              <a:t> – </a:t>
            </a:r>
          </a:p>
          <a:p>
            <a:pPr marL="0" indent="0">
              <a:buNone/>
            </a:pPr>
            <a:r>
              <a:rPr lang="en-US" dirty="0" smtClean="0"/>
              <a:t>Part </a:t>
            </a:r>
            <a:r>
              <a:rPr lang="en-US" dirty="0"/>
              <a:t>of the cell that controls activities of other cell parts</a:t>
            </a:r>
          </a:p>
          <a:p>
            <a:pPr marL="0" indent="0">
              <a:buNone/>
            </a:pPr>
            <a:r>
              <a:rPr lang="en-US" b="1" dirty="0" smtClean="0"/>
              <a:t>Cytoplasm</a:t>
            </a:r>
            <a:r>
              <a:rPr lang="en-US" dirty="0" smtClean="0"/>
              <a:t> – </a:t>
            </a:r>
          </a:p>
          <a:p>
            <a:pPr marL="0" indent="0">
              <a:buNone/>
            </a:pPr>
            <a:r>
              <a:rPr lang="en-US" dirty="0" smtClean="0"/>
              <a:t>Clear</a:t>
            </a:r>
            <a:r>
              <a:rPr lang="en-US" dirty="0"/>
              <a:t>, jelly-like material that fills the space between the cell membrane and the nucleus</a:t>
            </a:r>
          </a:p>
          <a:p>
            <a:pPr marL="0" indent="0">
              <a:buNone/>
            </a:pPr>
            <a:r>
              <a:rPr lang="en-US" b="1" dirty="0" smtClean="0"/>
              <a:t>Vacuole</a:t>
            </a:r>
            <a:r>
              <a:rPr lang="en-US" dirty="0" smtClean="0"/>
              <a:t> – </a:t>
            </a:r>
          </a:p>
          <a:p>
            <a:pPr marL="0" indent="0">
              <a:buNone/>
            </a:pPr>
            <a:r>
              <a:rPr lang="en-US" dirty="0" smtClean="0"/>
              <a:t>Sac-like </a:t>
            </a:r>
            <a:r>
              <a:rPr lang="en-US" dirty="0"/>
              <a:t>organelle used for storing materials</a:t>
            </a:r>
          </a:p>
          <a:p>
            <a:pPr marL="0" indent="0">
              <a:buNone/>
            </a:pPr>
            <a:r>
              <a:rPr lang="en-US" b="1" dirty="0" smtClean="0"/>
              <a:t>Endoplasmic Reticulum </a:t>
            </a:r>
            <a:r>
              <a:rPr lang="en-US" dirty="0" smtClean="0"/>
              <a:t>– </a:t>
            </a:r>
          </a:p>
          <a:p>
            <a:pPr marL="0" indent="0">
              <a:buNone/>
            </a:pPr>
            <a:r>
              <a:rPr lang="en-US" dirty="0" smtClean="0"/>
              <a:t>Organelle </a:t>
            </a:r>
            <a:r>
              <a:rPr lang="en-US" dirty="0"/>
              <a:t>that transports materials inside the cell</a:t>
            </a:r>
          </a:p>
          <a:p>
            <a:pPr marL="0" indent="0">
              <a:buNone/>
            </a:pPr>
            <a:r>
              <a:rPr lang="en-US" b="1" dirty="0" smtClean="0"/>
              <a:t>Ribosome</a:t>
            </a:r>
            <a:r>
              <a:rPr lang="en-US" dirty="0" smtClean="0"/>
              <a:t> – </a:t>
            </a:r>
          </a:p>
          <a:p>
            <a:pPr marL="0" indent="0">
              <a:buNone/>
            </a:pPr>
            <a:r>
              <a:rPr lang="en-US" dirty="0" smtClean="0"/>
              <a:t>Organelle </a:t>
            </a:r>
            <a:r>
              <a:rPr lang="en-US" dirty="0"/>
              <a:t>that puts together proteins for the </a:t>
            </a:r>
            <a:r>
              <a:rPr lang="en-US" dirty="0" smtClean="0"/>
              <a:t>cell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15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of the Plant Cell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5900"/>
            <a:ext cx="10515600" cy="50499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Mitochondria</a:t>
            </a:r>
            <a:r>
              <a:rPr lang="en-US" dirty="0" smtClean="0"/>
              <a:t> – </a:t>
            </a:r>
          </a:p>
          <a:p>
            <a:pPr marL="0" indent="0">
              <a:buNone/>
            </a:pPr>
            <a:r>
              <a:rPr lang="en-US" dirty="0" smtClean="0"/>
              <a:t>Organelles </a:t>
            </a:r>
            <a:r>
              <a:rPr lang="en-US" dirty="0"/>
              <a:t>where food and oxygen react to release energy</a:t>
            </a:r>
          </a:p>
          <a:p>
            <a:pPr marL="0" indent="0">
              <a:buNone/>
            </a:pPr>
            <a:r>
              <a:rPr lang="en-US" b="1" dirty="0" smtClean="0"/>
              <a:t>Cell Membrane </a:t>
            </a:r>
            <a:r>
              <a:rPr lang="en-US" dirty="0" smtClean="0"/>
              <a:t>– </a:t>
            </a:r>
          </a:p>
          <a:p>
            <a:pPr marL="0" indent="0">
              <a:buNone/>
            </a:pPr>
            <a:r>
              <a:rPr lang="en-US" dirty="0" smtClean="0"/>
              <a:t>Thin </a:t>
            </a:r>
            <a:r>
              <a:rPr lang="en-US" dirty="0"/>
              <a:t>outer covering that holds a cell </a:t>
            </a:r>
            <a:r>
              <a:rPr lang="en-US" dirty="0" smtClean="0"/>
              <a:t>together</a:t>
            </a:r>
          </a:p>
          <a:p>
            <a:pPr marL="0" indent="0">
              <a:buNone/>
            </a:pPr>
            <a:r>
              <a:rPr lang="en-US" b="1" dirty="0" smtClean="0"/>
              <a:t>Lysosome –</a:t>
            </a:r>
          </a:p>
          <a:p>
            <a:pPr marL="0" indent="0">
              <a:buNone/>
            </a:pPr>
            <a:r>
              <a:rPr lang="en-US" dirty="0"/>
              <a:t>Organelle that digests food and breaks down the dead </a:t>
            </a:r>
            <a:r>
              <a:rPr lang="en-US" dirty="0" smtClean="0"/>
              <a:t>cell</a:t>
            </a:r>
          </a:p>
          <a:p>
            <a:pPr marL="0" indent="0">
              <a:buNone/>
            </a:pPr>
            <a:r>
              <a:rPr lang="en-US" b="1" dirty="0" smtClean="0"/>
              <a:t>Golgi Complex –</a:t>
            </a:r>
          </a:p>
          <a:p>
            <a:pPr marL="0" indent="0">
              <a:buNone/>
            </a:pPr>
            <a:r>
              <a:rPr lang="en-US" dirty="0" smtClean="0"/>
              <a:t>Organelle that packages and transports materials to other parts of the cell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52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933" y="552162"/>
            <a:ext cx="7148134" cy="6220955"/>
          </a:xfrm>
        </p:spPr>
      </p:pic>
    </p:spTree>
    <p:extLst>
      <p:ext uri="{BB962C8B-B14F-4D97-AF65-F5344CB8AC3E}">
        <p14:creationId xmlns:p14="http://schemas.microsoft.com/office/powerpoint/2010/main" val="146388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images.tutorvista.com/cms/images/38/plant-cell-anatom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483" y="574332"/>
            <a:ext cx="9123507" cy="572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1631373" y="2846085"/>
            <a:ext cx="1444336" cy="4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819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of the Plant Cell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Chloroplast:</a:t>
            </a:r>
          </a:p>
          <a:p>
            <a:pPr marL="0" indent="0">
              <a:buNone/>
            </a:pPr>
            <a:r>
              <a:rPr lang="en-US" b="1" u="sng" dirty="0" smtClean="0"/>
              <a:t>Organelle that makes sugars, using carbon dioxide, water, and the energy from the sunlight</a:t>
            </a:r>
          </a:p>
        </p:txBody>
      </p:sp>
      <p:pic>
        <p:nvPicPr>
          <p:cNvPr id="11266" name="Picture 2" descr="http://www.biologyreference.com/photos/chloroplast-39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784" y="3423082"/>
            <a:ext cx="400050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90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images.tutorvista.com/cms/images/38/plant-cell-anatom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483" y="574332"/>
            <a:ext cx="9123507" cy="572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114300" y="2173615"/>
            <a:ext cx="2015836" cy="48837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90945" y="2233136"/>
            <a:ext cx="1745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(w/ chlorophyll)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652155" y="2608118"/>
            <a:ext cx="384463" cy="3221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2819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of the Plant Cell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Chlorophyll:</a:t>
            </a:r>
            <a:br>
              <a:rPr lang="en-US" dirty="0" smtClean="0"/>
            </a:br>
            <a:r>
              <a:rPr lang="en-US" b="1" u="sng" dirty="0" smtClean="0"/>
              <a:t>Green substance in the chloroplasts that traps energy from sunlight</a:t>
            </a:r>
          </a:p>
        </p:txBody>
      </p:sp>
      <p:pic>
        <p:nvPicPr>
          <p:cNvPr id="12290" name="Picture 2" descr="http://www.scientificamerican.com/sciam/cache/file/594E53A4-8B34-41B8-9E327F6A10DA8D7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557" y="3023753"/>
            <a:ext cx="3574761" cy="357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58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images.tutorvista.com/cms/images/38/plant-cell-anatom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483" y="574332"/>
            <a:ext cx="9123507" cy="572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8489373" y="3718921"/>
            <a:ext cx="1444336" cy="4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53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of the Plant Cell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Cell Wall: </a:t>
            </a:r>
          </a:p>
          <a:p>
            <a:pPr marL="0" indent="0">
              <a:buNone/>
            </a:pPr>
            <a:r>
              <a:rPr lang="en-US" b="1" u="sng" dirty="0" smtClean="0"/>
              <a:t>Tough, nonliving material that acts like an outside skeleton for each plant cell</a:t>
            </a:r>
          </a:p>
        </p:txBody>
      </p:sp>
      <p:pic>
        <p:nvPicPr>
          <p:cNvPr id="13314" name="Picture 2" descr="http://www.thinkscience.org/cellbook/cbimages/cellwal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338" y="3352800"/>
            <a:ext cx="60579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8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http://www.meritnation.com/img/shared/discuss_editlive/Screenshot-1_722244825864639182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20" y="685800"/>
            <a:ext cx="11655092" cy="510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6809" y="1652155"/>
            <a:ext cx="1215736" cy="3325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99209" y="1804555"/>
            <a:ext cx="356755" cy="949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89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818" y="536091"/>
            <a:ext cx="5862364" cy="5962990"/>
          </a:xfrm>
        </p:spPr>
      </p:pic>
    </p:spTree>
    <p:extLst>
      <p:ext uri="{BB962C8B-B14F-4D97-AF65-F5344CB8AC3E}">
        <p14:creationId xmlns:p14="http://schemas.microsoft.com/office/powerpoint/2010/main" val="21850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515" y="365125"/>
            <a:ext cx="8121794" cy="617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58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MOST animal cells have in common?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Most animal cells have </a:t>
            </a:r>
            <a:r>
              <a:rPr lang="en-US" b="1" u="sng" dirty="0" smtClean="0"/>
              <a:t>rounded edges </a:t>
            </a:r>
            <a:r>
              <a:rPr lang="en-US" dirty="0" smtClean="0"/>
              <a:t>and contain similar </a:t>
            </a:r>
            <a:r>
              <a:rPr lang="en-US" b="1" u="sng" dirty="0" smtClean="0"/>
              <a:t>organelles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8609" y="2642117"/>
            <a:ext cx="3868016" cy="389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78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of the Animal Cell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Organelle: </a:t>
            </a:r>
          </a:p>
          <a:p>
            <a:pPr marL="0" indent="0">
              <a:buNone/>
            </a:pPr>
            <a:r>
              <a:rPr lang="en-US" b="1" u="sng" dirty="0" smtClean="0"/>
              <a:t>Tiny structure in the cytoplasm of a cell that performs a special job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 smtClean="0"/>
              <a:t>Analogy: </a:t>
            </a:r>
          </a:p>
          <a:p>
            <a:pPr marL="0" indent="0">
              <a:buNone/>
            </a:pPr>
            <a:r>
              <a:rPr lang="en-US" i="1" dirty="0" smtClean="0"/>
              <a:t>Our body requires organs to do their jobs.  A cell requires organelles </a:t>
            </a:r>
            <a:r>
              <a:rPr lang="en-US" b="1" i="1" u="sng" dirty="0" smtClean="0"/>
              <a:t>to do their jobs</a:t>
            </a:r>
            <a:r>
              <a:rPr lang="en-US" i="1" dirty="0" smtClean="0"/>
              <a:t>.</a:t>
            </a:r>
            <a:endParaRPr lang="en-US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375" y="4405245"/>
            <a:ext cx="2118880" cy="213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21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063" y="564557"/>
            <a:ext cx="7155873" cy="5843963"/>
          </a:xfrm>
        </p:spPr>
      </p:pic>
      <p:sp>
        <p:nvSpPr>
          <p:cNvPr id="5" name="Oval 4"/>
          <p:cNvSpPr/>
          <p:nvPr/>
        </p:nvSpPr>
        <p:spPr>
          <a:xfrm>
            <a:off x="8011391" y="3626427"/>
            <a:ext cx="1444336" cy="4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6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819</Words>
  <Application>Microsoft Office PowerPoint</Application>
  <PresentationFormat>Widescreen</PresentationFormat>
  <Paragraphs>123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Arial Black</vt:lpstr>
      <vt:lpstr>Calibri</vt:lpstr>
      <vt:lpstr>Calibri Light</vt:lpstr>
      <vt:lpstr>Office Theme</vt:lpstr>
      <vt:lpstr>PowerPoint Presentation</vt:lpstr>
      <vt:lpstr>Animal Cells</vt:lpstr>
      <vt:lpstr>    K          W             L</vt:lpstr>
      <vt:lpstr>PowerPoint Presentation</vt:lpstr>
      <vt:lpstr>PowerPoint Presentation</vt:lpstr>
      <vt:lpstr>PowerPoint Presentation</vt:lpstr>
      <vt:lpstr>What do MOST animal cells have in common?</vt:lpstr>
      <vt:lpstr>Parts of the Animal Cell</vt:lpstr>
      <vt:lpstr>PowerPoint Presentation</vt:lpstr>
      <vt:lpstr>Parts of the Animal Cell</vt:lpstr>
      <vt:lpstr>PowerPoint Presentation</vt:lpstr>
      <vt:lpstr>Parts of the Animal Cell</vt:lpstr>
      <vt:lpstr>PowerPoint Presentation</vt:lpstr>
      <vt:lpstr>Parts of the Animal Cell</vt:lpstr>
      <vt:lpstr>PowerPoint Presentation</vt:lpstr>
      <vt:lpstr>Parts of the Animal Cell</vt:lpstr>
      <vt:lpstr>PowerPoint Presentation</vt:lpstr>
      <vt:lpstr>Parts of the Animal Cell</vt:lpstr>
      <vt:lpstr>PowerPoint Presentation</vt:lpstr>
      <vt:lpstr>Parts of the Animal Cell</vt:lpstr>
      <vt:lpstr>PowerPoint Presentation</vt:lpstr>
      <vt:lpstr>Parts of the Animal Cell</vt:lpstr>
      <vt:lpstr>PowerPoint Presentation</vt:lpstr>
      <vt:lpstr>Parts of the Animal Cell</vt:lpstr>
      <vt:lpstr>PowerPoint Presentation</vt:lpstr>
      <vt:lpstr>Parts of the Animal Cell</vt:lpstr>
      <vt:lpstr>PowerPoint Presentation</vt:lpstr>
      <vt:lpstr>Parts of the Animal Cell</vt:lpstr>
      <vt:lpstr>    K          W             L</vt:lpstr>
      <vt:lpstr>Textbook: A16 – A19</vt:lpstr>
      <vt:lpstr>Plant Cells</vt:lpstr>
      <vt:lpstr>    K          W             L</vt:lpstr>
      <vt:lpstr>PowerPoint Presentation</vt:lpstr>
      <vt:lpstr>PowerPoint Presentation</vt:lpstr>
      <vt:lpstr>PowerPoint Presentation</vt:lpstr>
      <vt:lpstr>What do MOST plant cells have in common?</vt:lpstr>
      <vt:lpstr>Textbook: A20 – A23</vt:lpstr>
      <vt:lpstr>Parts of the Plant Cell</vt:lpstr>
      <vt:lpstr>Parts of the Plant Cell</vt:lpstr>
      <vt:lpstr>PowerPoint Presentation</vt:lpstr>
      <vt:lpstr>Parts of the Plant Cell</vt:lpstr>
      <vt:lpstr>PowerPoint Presentation</vt:lpstr>
      <vt:lpstr>Parts of the Plant Cell</vt:lpstr>
      <vt:lpstr>PowerPoint Presentation</vt:lpstr>
      <vt:lpstr>Parts of the Plant Cell</vt:lpstr>
      <vt:lpstr>PowerPoint Presentation</vt:lpstr>
    </vt:vector>
  </TitlesOfParts>
  <Company>Wayne Local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       W    L</dc:title>
  <dc:creator>Jason Hale</dc:creator>
  <cp:lastModifiedBy>Jason Hale</cp:lastModifiedBy>
  <cp:revision>45</cp:revision>
  <dcterms:created xsi:type="dcterms:W3CDTF">2014-12-03T13:25:01Z</dcterms:created>
  <dcterms:modified xsi:type="dcterms:W3CDTF">2014-12-09T11:24:57Z</dcterms:modified>
</cp:coreProperties>
</file>