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6" r:id="rId3"/>
    <p:sldId id="285" r:id="rId4"/>
    <p:sldId id="306" r:id="rId5"/>
    <p:sldId id="256" r:id="rId6"/>
    <p:sldId id="257" r:id="rId7"/>
    <p:sldId id="258" r:id="rId8"/>
    <p:sldId id="259" r:id="rId9"/>
    <p:sldId id="260" r:id="rId10"/>
    <p:sldId id="264" r:id="rId11"/>
    <p:sldId id="269" r:id="rId12"/>
    <p:sldId id="280" r:id="rId13"/>
    <p:sldId id="282" r:id="rId14"/>
    <p:sldId id="270" r:id="rId15"/>
    <p:sldId id="261" r:id="rId16"/>
    <p:sldId id="279" r:id="rId17"/>
    <p:sldId id="265" r:id="rId18"/>
    <p:sldId id="271" r:id="rId19"/>
    <p:sldId id="272" r:id="rId20"/>
    <p:sldId id="281" r:id="rId21"/>
    <p:sldId id="273" r:id="rId22"/>
    <p:sldId id="278" r:id="rId23"/>
    <p:sldId id="266" r:id="rId24"/>
    <p:sldId id="283" r:id="rId25"/>
    <p:sldId id="274" r:id="rId26"/>
    <p:sldId id="263" r:id="rId27"/>
    <p:sldId id="267" r:id="rId28"/>
    <p:sldId id="268" r:id="rId29"/>
    <p:sldId id="287" r:id="rId30"/>
    <p:sldId id="288" r:id="rId31"/>
    <p:sldId id="289" r:id="rId32"/>
    <p:sldId id="290" r:id="rId33"/>
    <p:sldId id="291" r:id="rId34"/>
    <p:sldId id="293" r:id="rId35"/>
    <p:sldId id="294" r:id="rId36"/>
    <p:sldId id="295" r:id="rId37"/>
    <p:sldId id="297" r:id="rId38"/>
    <p:sldId id="301" r:id="rId39"/>
    <p:sldId id="302" r:id="rId40"/>
    <p:sldId id="303" r:id="rId41"/>
    <p:sldId id="304" r:id="rId42"/>
    <p:sldId id="305" r:id="rId43"/>
    <p:sldId id="307" r:id="rId44"/>
    <p:sldId id="308" r:id="rId45"/>
    <p:sldId id="309" r:id="rId46"/>
    <p:sldId id="310" r:id="rId47"/>
    <p:sldId id="31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7B8C-EFE1-4721-8CD7-F9C9D7E325A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B83D-F9BD-4EF6-B357-3C3EE5CCD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82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7B8C-EFE1-4721-8CD7-F9C9D7E325A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B83D-F9BD-4EF6-B357-3C3EE5CCD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0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7B8C-EFE1-4721-8CD7-F9C9D7E325A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B83D-F9BD-4EF6-B357-3C3EE5CCD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80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7B8C-EFE1-4721-8CD7-F9C9D7E325A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B83D-F9BD-4EF6-B357-3C3EE5CCD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4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7B8C-EFE1-4721-8CD7-F9C9D7E325A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B83D-F9BD-4EF6-B357-3C3EE5CCD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5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7B8C-EFE1-4721-8CD7-F9C9D7E325A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B83D-F9BD-4EF6-B357-3C3EE5CCD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22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7B8C-EFE1-4721-8CD7-F9C9D7E325A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B83D-F9BD-4EF6-B357-3C3EE5CCD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69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7B8C-EFE1-4721-8CD7-F9C9D7E325A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B83D-F9BD-4EF6-B357-3C3EE5CCD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3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7B8C-EFE1-4721-8CD7-F9C9D7E325A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B83D-F9BD-4EF6-B357-3C3EE5CCD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1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7B8C-EFE1-4721-8CD7-F9C9D7E325A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B83D-F9BD-4EF6-B357-3C3EE5CCD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2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7B8C-EFE1-4721-8CD7-F9C9D7E325A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B83D-F9BD-4EF6-B357-3C3EE5CCD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67B8C-EFE1-4721-8CD7-F9C9D7E325A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5B83D-F9BD-4EF6-B357-3C3EE5CCD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9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geology.com/rocks/diorite.s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youtube.com/watch?v=6Vh1Uwg1ESA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geology.com/rocks/gneiss.s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geology.com/rocks/soapstone.s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geology.com/rocks/granite.s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geology.com/rocks/scoria.s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geology.com/rocks/limestone.s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geology.com/rocks/conglomerate.s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geology.com/rocks/phyllite.s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Entrance Question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55515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Which of the following is one reason that </a:t>
            </a:r>
            <a:r>
              <a:rPr lang="en-US" b="1" dirty="0"/>
              <a:t>diamond</a:t>
            </a:r>
            <a:r>
              <a:rPr lang="en-US" dirty="0"/>
              <a:t> is classified as a </a:t>
            </a:r>
            <a:r>
              <a:rPr lang="en-US" dirty="0" smtClean="0"/>
              <a:t>mineral instead of a rock?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lphaUcParenR"/>
            </a:pPr>
            <a:r>
              <a:rPr lang="en-US" dirty="0" smtClean="0"/>
              <a:t>It </a:t>
            </a:r>
            <a:r>
              <a:rPr lang="en-US" dirty="0"/>
              <a:t>comes in different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colors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smtClean="0"/>
              <a:t>B</a:t>
            </a:r>
            <a:r>
              <a:rPr lang="en-US" dirty="0"/>
              <a:t>) It has specific crystal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structure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smtClean="0"/>
              <a:t>C</a:t>
            </a:r>
            <a:r>
              <a:rPr lang="en-US" dirty="0"/>
              <a:t>) It is extremely hard to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scratch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smtClean="0"/>
              <a:t>D</a:t>
            </a:r>
            <a:r>
              <a:rPr lang="en-US" dirty="0"/>
              <a:t>) It can be created in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a </a:t>
            </a:r>
            <a:r>
              <a:rPr lang="en-US" dirty="0"/>
              <a:t>lab.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3862770"/>
            <a:ext cx="4487537" cy="2984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0" y="42672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There are TWO new Learning Targets today!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420" y="2094562"/>
            <a:ext cx="2741094" cy="166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0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Igneous Rock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magma cools, the elements flowing within it slow their random movement. Gradually, they begin to </a:t>
            </a:r>
            <a:r>
              <a:rPr lang="en-US" b="1" u="sng" dirty="0"/>
              <a:t>arrange themselves</a:t>
            </a:r>
            <a:r>
              <a:rPr lang="en-US" dirty="0"/>
              <a:t> into orderly patterns. This process of </a:t>
            </a:r>
            <a:r>
              <a:rPr lang="en-US" b="1" u="sng" dirty="0"/>
              <a:t>crystallization</a:t>
            </a:r>
            <a:r>
              <a:rPr lang="en-US" dirty="0"/>
              <a:t> forms igneous rock.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04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Igneous Rock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36029"/>
          </a:xfrm>
        </p:spPr>
        <p:txBody>
          <a:bodyPr/>
          <a:lstStyle/>
          <a:p>
            <a:pPr fontAlgn="t"/>
            <a:r>
              <a:rPr lang="en-US" dirty="0"/>
              <a:t>Most igneous rocks are </a:t>
            </a:r>
            <a:r>
              <a:rPr lang="en-US" b="1" u="sng" dirty="0"/>
              <a:t>hard and compact</a:t>
            </a:r>
            <a:r>
              <a:rPr lang="en-US" dirty="0"/>
              <a:t> with little or no visible layering. </a:t>
            </a:r>
          </a:p>
          <a:p>
            <a:pPr fontAlgn="t"/>
            <a:r>
              <a:rPr lang="en-US" dirty="0"/>
              <a:t>The type of </a:t>
            </a:r>
            <a:r>
              <a:rPr lang="en-US" dirty="0" smtClean="0"/>
              <a:t>igneous </a:t>
            </a:r>
            <a:r>
              <a:rPr lang="en-US" dirty="0"/>
              <a:t>rock </a:t>
            </a:r>
            <a:r>
              <a:rPr lang="en-US" dirty="0" smtClean="0"/>
              <a:t>that </a:t>
            </a:r>
            <a:r>
              <a:rPr lang="en-US" dirty="0"/>
              <a:t>forms </a:t>
            </a:r>
            <a:r>
              <a:rPr lang="en-US" dirty="0" smtClean="0"/>
              <a:t>from these crystallized elements </a:t>
            </a:r>
            <a:r>
              <a:rPr lang="en-US" dirty="0"/>
              <a:t>depends </a:t>
            </a:r>
            <a:r>
              <a:rPr lang="en-US" dirty="0" smtClean="0"/>
              <a:t>largely </a:t>
            </a:r>
            <a:r>
              <a:rPr lang="en-US" dirty="0"/>
              <a:t>on the </a:t>
            </a:r>
            <a:r>
              <a:rPr lang="en-US" b="1" u="sng" dirty="0"/>
              <a:t>speed</a:t>
            </a:r>
            <a:r>
              <a:rPr lang="en-US" dirty="0"/>
              <a:t> at which magma cools.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79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Igneous Rock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2.chilton.k12.wi.us/sromekg/igneous%20roc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404257"/>
            <a:ext cx="7627937" cy="530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24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Igneous Rock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Igneous rocks may have the following characteristics: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/>
              <a:t>1) </a:t>
            </a:r>
            <a:r>
              <a:rPr lang="en-US" b="1" u="sng" dirty="0"/>
              <a:t>crystals</a:t>
            </a:r>
            <a:r>
              <a:rPr lang="en-US" dirty="0"/>
              <a:t> that seem to be fused </a:t>
            </a:r>
            <a:r>
              <a:rPr lang="en-US" dirty="0" smtClean="0"/>
              <a:t>together</a:t>
            </a:r>
          </a:p>
          <a:p>
            <a:pPr marL="0" indent="0">
              <a:buNone/>
            </a:pPr>
            <a:r>
              <a:rPr lang="en-US" dirty="0" smtClean="0"/>
              <a:t> 	(</a:t>
            </a:r>
            <a:r>
              <a:rPr lang="en-US" dirty="0"/>
              <a:t>2) </a:t>
            </a:r>
            <a:r>
              <a:rPr lang="en-US" b="1" u="sng" dirty="0"/>
              <a:t>holes</a:t>
            </a:r>
            <a:r>
              <a:rPr lang="en-US" dirty="0"/>
              <a:t> due to volcanic </a:t>
            </a:r>
            <a:r>
              <a:rPr lang="en-US" dirty="0" smtClean="0"/>
              <a:t>gases </a:t>
            </a:r>
          </a:p>
          <a:p>
            <a:pPr marL="0" indent="0">
              <a:buNone/>
            </a:pPr>
            <a:r>
              <a:rPr lang="en-US" dirty="0" smtClean="0"/>
              <a:t>				OR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/>
              <a:t>3) </a:t>
            </a:r>
            <a:r>
              <a:rPr lang="en-US" b="1" u="sng" dirty="0" smtClean="0"/>
              <a:t>glassy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00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Igneous Rock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igneous rocks include: </a:t>
            </a:r>
            <a:r>
              <a:rPr lang="en-US" b="1" u="sng" dirty="0"/>
              <a:t>pumice</a:t>
            </a:r>
            <a:r>
              <a:rPr lang="en-US" dirty="0"/>
              <a:t>, </a:t>
            </a:r>
            <a:r>
              <a:rPr lang="en-US" b="1" u="sng" dirty="0"/>
              <a:t>granite</a:t>
            </a:r>
            <a:r>
              <a:rPr lang="en-US" dirty="0"/>
              <a:t>, and </a:t>
            </a:r>
            <a:r>
              <a:rPr lang="en-US" b="1" u="sng" dirty="0" smtClean="0"/>
              <a:t>obsidian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41" y="3410398"/>
            <a:ext cx="2899759" cy="22129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429000"/>
            <a:ext cx="2895600" cy="2171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14505"/>
            <a:ext cx="2946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9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Sedimentary Rock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dirty="0"/>
              <a:t>Sedimentary rock consists of </a:t>
            </a:r>
            <a:r>
              <a:rPr lang="en-US" b="1" u="sng" dirty="0"/>
              <a:t>sediment</a:t>
            </a:r>
            <a:r>
              <a:rPr lang="en-US" dirty="0"/>
              <a:t>—particles of dissolved and weathered rock, as well as the remains of decayed plants and animals. </a:t>
            </a:r>
          </a:p>
          <a:p>
            <a:endParaRPr lang="en-US" dirty="0"/>
          </a:p>
        </p:txBody>
      </p:sp>
      <p:pic>
        <p:nvPicPr>
          <p:cNvPr id="6146" name="Picture 2" descr="http://www.usbr.gov/pmts/sediment/images/GlinesSediment2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8383"/>
            <a:ext cx="3943350" cy="296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55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Sedimentary Rock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/>
              <a:t>Typically, sedimentary rock forms when such particles collect in oceans, lake beds, and other places, where they become </a:t>
            </a:r>
            <a:r>
              <a:rPr lang="en-US" b="1" u="sng" dirty="0"/>
              <a:t>cemented</a:t>
            </a:r>
            <a:r>
              <a:rPr lang="en-US" dirty="0"/>
              <a:t> together in layers over hundreds or thousands of years.</a:t>
            </a:r>
          </a:p>
          <a:p>
            <a:endParaRPr lang="en-US" dirty="0"/>
          </a:p>
        </p:txBody>
      </p:sp>
      <p:pic>
        <p:nvPicPr>
          <p:cNvPr id="5122" name="Picture 2" descr="http://ykonline.yksd.com/distanceedcourses/Courses/EarthScience/lessons/ThirdQuarter/Chapter8/8-3/images/-01Accumulating%20str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34514"/>
            <a:ext cx="7924800" cy="282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16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Sedimentary Rock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of the rock that is exposed on Earth's surface is </a:t>
            </a:r>
            <a:r>
              <a:rPr lang="en-US" b="1" u="sng" dirty="0"/>
              <a:t>sedimentary</a:t>
            </a:r>
            <a:r>
              <a:rPr lang="en-US" dirty="0"/>
              <a:t>. When cut or exposed, most sedimentary rock has </a:t>
            </a:r>
            <a:r>
              <a:rPr lang="en-US" b="1" u="sng" dirty="0"/>
              <a:t>obvious layering</a:t>
            </a:r>
            <a:r>
              <a:rPr lang="en-US" dirty="0"/>
              <a:t>. Within these rock layers, one can find the remains of past </a:t>
            </a:r>
            <a:r>
              <a:rPr lang="en-US" b="1" u="sng" dirty="0"/>
              <a:t>environments</a:t>
            </a:r>
            <a:r>
              <a:rPr lang="en-US" dirty="0"/>
              <a:t>, from rock fragments to fossils. </a:t>
            </a:r>
          </a:p>
          <a:p>
            <a:endParaRPr lang="en-US" dirty="0"/>
          </a:p>
        </p:txBody>
      </p:sp>
      <p:pic>
        <p:nvPicPr>
          <p:cNvPr id="10242" name="Picture 2" descr="http://www.quia.com/files/quia/users/ssullivan0424/rocks/_Fossiliferous_Limest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43400"/>
            <a:ext cx="28194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02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Sedimentary Rock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US" dirty="0"/>
              <a:t>Many sedimentary rocks are formed by a combination of </a:t>
            </a:r>
            <a:r>
              <a:rPr lang="en-US" b="1" u="sng" dirty="0"/>
              <a:t>compaction</a:t>
            </a:r>
            <a:r>
              <a:rPr lang="en-US" dirty="0"/>
              <a:t> and </a:t>
            </a:r>
            <a:r>
              <a:rPr lang="en-US" b="1" u="sng" dirty="0"/>
              <a:t>cementation</a:t>
            </a:r>
            <a:r>
              <a:rPr lang="en-US" dirty="0"/>
              <a:t>.</a:t>
            </a:r>
          </a:p>
          <a:p>
            <a:pPr lvl="1" fontAlgn="t"/>
            <a:r>
              <a:rPr lang="en-US" dirty="0"/>
              <a:t>Compaction is the intense </a:t>
            </a:r>
            <a:r>
              <a:rPr lang="en-US" b="1" u="sng" dirty="0"/>
              <a:t>compression</a:t>
            </a:r>
            <a:r>
              <a:rPr lang="en-US" dirty="0"/>
              <a:t> of sediment grains by the weight of overlying material. </a:t>
            </a:r>
          </a:p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62400"/>
            <a:ext cx="42957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61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Sedimentary Rock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fontAlgn="t"/>
            <a:r>
              <a:rPr lang="en-US" dirty="0" smtClean="0"/>
              <a:t>Cementation </a:t>
            </a:r>
            <a:r>
              <a:rPr lang="en-US" dirty="0"/>
              <a:t>involves dissolved materials that fill the open spaces between grains, and then </a:t>
            </a:r>
            <a:r>
              <a:rPr lang="en-US" b="1" u="sng" dirty="0"/>
              <a:t>solidify</a:t>
            </a:r>
            <a:r>
              <a:rPr lang="en-US" dirty="0"/>
              <a:t> to cement them together.</a:t>
            </a:r>
          </a:p>
          <a:p>
            <a:endParaRPr lang="en-US" dirty="0"/>
          </a:p>
        </p:txBody>
      </p:sp>
      <p:pic>
        <p:nvPicPr>
          <p:cNvPr id="8194" name="Picture 2" descr="http://astro.wsu.edu/worthey/earth/html/im-geology/grain-compac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33800"/>
            <a:ext cx="728253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61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already think/know?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Minerals						       Rocks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6200" y="1981200"/>
            <a:ext cx="6248400" cy="4800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19400" y="1981200"/>
            <a:ext cx="6248400" cy="4800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7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Sedimentary Rock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Sedimentary rocks may have the following characteristics: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/>
              <a:t>1) sediments (sand, pebbles, fossils, etc.) appear </a:t>
            </a:r>
            <a:r>
              <a:rPr lang="en-US" dirty="0" smtClean="0"/>
              <a:t>	      to </a:t>
            </a:r>
            <a:r>
              <a:rPr lang="en-US" dirty="0"/>
              <a:t>be </a:t>
            </a:r>
            <a:r>
              <a:rPr lang="en-US" b="1" u="sng" dirty="0"/>
              <a:t>glued</a:t>
            </a:r>
            <a:r>
              <a:rPr lang="en-US" dirty="0"/>
              <a:t> together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	OR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/>
              <a:t>2) sediments appear to be held together by </a:t>
            </a:r>
            <a:r>
              <a:rPr lang="en-US" dirty="0" smtClean="0"/>
              <a:t>  	      </a:t>
            </a:r>
            <a:r>
              <a:rPr lang="en-US" b="1" u="sng" dirty="0" smtClean="0"/>
              <a:t>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73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Sedimentary Rock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sedimentary rocks include: </a:t>
            </a:r>
            <a:r>
              <a:rPr lang="en-US" b="1" u="sng" dirty="0"/>
              <a:t>sandstone</a:t>
            </a:r>
            <a:r>
              <a:rPr lang="en-US" dirty="0"/>
              <a:t>, </a:t>
            </a:r>
            <a:r>
              <a:rPr lang="en-US" b="1" u="sng" dirty="0"/>
              <a:t>conglomerate</a:t>
            </a:r>
            <a:r>
              <a:rPr lang="en-US" dirty="0"/>
              <a:t>, and </a:t>
            </a:r>
            <a:r>
              <a:rPr lang="en-US" b="1" u="sng" dirty="0" smtClean="0"/>
              <a:t>limestone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37857"/>
            <a:ext cx="76180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61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Metamorphic Rock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dirty="0"/>
              <a:t>Metamorphic rock forms when pre-existing rock </a:t>
            </a:r>
            <a:r>
              <a:rPr lang="en-US" b="1" u="sng" dirty="0"/>
              <a:t>sinks</a:t>
            </a:r>
            <a:r>
              <a:rPr lang="en-US" dirty="0"/>
              <a:t>, without melting, deep into Earth, where it is twisted and deformed</a:t>
            </a:r>
            <a:r>
              <a:rPr lang="en-US" dirty="0" smtClean="0"/>
              <a:t>.</a:t>
            </a:r>
            <a:endParaRPr lang="en-US" dirty="0"/>
          </a:p>
          <a:p>
            <a:pPr fontAlgn="t"/>
            <a:r>
              <a:rPr lang="en-US" dirty="0"/>
              <a:t>The term "metamorphic" means to "change form." Metamorphic rock arises from the </a:t>
            </a:r>
            <a:r>
              <a:rPr lang="en-US" b="1" u="sng" dirty="0"/>
              <a:t>transformation</a:t>
            </a:r>
            <a:r>
              <a:rPr lang="en-US" dirty="0"/>
              <a:t> of pre-existing rock that has sunk deep within Earth's crust. There the rock likely encounters </a:t>
            </a:r>
            <a:r>
              <a:rPr lang="en-US" b="1" u="sng" dirty="0"/>
              <a:t>heat and pressure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96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Metamorphic Rock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US" dirty="0"/>
              <a:t>Metamorphic rock is that it </a:t>
            </a:r>
            <a:r>
              <a:rPr lang="en-US" b="1" u="sng" dirty="0"/>
              <a:t>never actually melts</a:t>
            </a:r>
            <a:r>
              <a:rPr lang="en-US" dirty="0"/>
              <a:t> during its transformation. </a:t>
            </a:r>
          </a:p>
          <a:p>
            <a:pPr fontAlgn="t"/>
            <a:r>
              <a:rPr lang="en-US" dirty="0"/>
              <a:t>Metamorphism occurs when tectonic or volcanic forces </a:t>
            </a:r>
            <a:r>
              <a:rPr lang="en-US" b="1" u="sng" dirty="0"/>
              <a:t>warp and bake</a:t>
            </a:r>
            <a:r>
              <a:rPr lang="en-US" dirty="0"/>
              <a:t> surrounding rock. </a:t>
            </a:r>
          </a:p>
          <a:p>
            <a:endParaRPr lang="en-US" dirty="0"/>
          </a:p>
        </p:txBody>
      </p:sp>
      <p:pic>
        <p:nvPicPr>
          <p:cNvPr id="4098" name="Picture 2" descr="http://research.bpcrc.osu.edu/education/rr/rock_cycle/metamorphic_rock_form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371" y="38862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19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Metamorphic Rock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Metamorphic rocks may have the following characteristics: appear to have been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/>
              <a:t>1) </a:t>
            </a:r>
            <a:r>
              <a:rPr lang="en-US" b="1" u="sng" dirty="0" smtClean="0"/>
              <a:t>twisted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dirty="0" smtClean="0"/>
              <a:t>(2</a:t>
            </a:r>
            <a:r>
              <a:rPr lang="en-US" dirty="0"/>
              <a:t>) </a:t>
            </a:r>
            <a:r>
              <a:rPr lang="en-US" b="1" u="sng" dirty="0" smtClean="0"/>
              <a:t>folded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OR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 smtClean="0"/>
              <a:t>(3</a:t>
            </a:r>
            <a:r>
              <a:rPr lang="en-US" dirty="0"/>
              <a:t>) </a:t>
            </a:r>
            <a:r>
              <a:rPr lang="en-US" b="1" u="sng" dirty="0"/>
              <a:t>swirled</a:t>
            </a:r>
            <a:r>
              <a:rPr lang="en-US" dirty="0"/>
              <a:t> as though the rocks had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  become </a:t>
            </a:r>
            <a:r>
              <a:rPr lang="en-US" dirty="0"/>
              <a:t>bendable or altered.</a:t>
            </a:r>
          </a:p>
        </p:txBody>
      </p:sp>
    </p:spTree>
    <p:extLst>
      <p:ext uri="{BB962C8B-B14F-4D97-AF65-F5344CB8AC3E}">
        <p14:creationId xmlns:p14="http://schemas.microsoft.com/office/powerpoint/2010/main" val="12692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Metamorphic Rock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metamorphic rock include: </a:t>
            </a:r>
            <a:r>
              <a:rPr lang="en-US" b="1" u="sng" dirty="0" smtClean="0"/>
              <a:t>shale</a:t>
            </a:r>
            <a:r>
              <a:rPr lang="en-US" dirty="0" smtClean="0"/>
              <a:t>, </a:t>
            </a:r>
            <a:r>
              <a:rPr lang="en-US" b="1" u="sng" dirty="0" smtClean="0"/>
              <a:t>slate</a:t>
            </a:r>
            <a:r>
              <a:rPr lang="en-US" dirty="0" smtClean="0"/>
              <a:t>, and </a:t>
            </a:r>
            <a:r>
              <a:rPr lang="en-US" b="1" u="sng" dirty="0" smtClean="0"/>
              <a:t>gneiss</a:t>
            </a:r>
            <a:endParaRPr lang="en-US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33688"/>
            <a:ext cx="8554628" cy="40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103701">
            <a:off x="3636058" y="3386661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INCREASING HEAT &amp; 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96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The Rock Cycle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t">
              <a:buNone/>
            </a:pPr>
            <a:r>
              <a:rPr lang="en-US" dirty="0"/>
              <a:t>The rock cycle</a:t>
            </a:r>
            <a:r>
              <a:rPr lang="en-US" b="1" dirty="0"/>
              <a:t> </a:t>
            </a:r>
            <a:r>
              <a:rPr lang="en-US" dirty="0"/>
              <a:t>organizes the processes that can </a:t>
            </a:r>
            <a:r>
              <a:rPr lang="en-US" b="1" u="sng" dirty="0"/>
              <a:t>transform</a:t>
            </a:r>
            <a:r>
              <a:rPr lang="en-US" dirty="0"/>
              <a:t> one type of rock into another. </a:t>
            </a:r>
          </a:p>
          <a:p>
            <a:pPr fontAlgn="t"/>
            <a:r>
              <a:rPr lang="en-US" dirty="0"/>
              <a:t>There is no beginning or end to this cycle.  </a:t>
            </a:r>
            <a:r>
              <a:rPr lang="en-US" b="1" u="sng" dirty="0"/>
              <a:t>Shortcuts</a:t>
            </a:r>
            <a:r>
              <a:rPr lang="en-US" dirty="0"/>
              <a:t> are also common in nature.</a:t>
            </a:r>
          </a:p>
          <a:p>
            <a:endParaRPr lang="en-US" dirty="0"/>
          </a:p>
        </p:txBody>
      </p:sp>
      <p:pic>
        <p:nvPicPr>
          <p:cNvPr id="2050" name="Picture 2" descr="http://keepinglifecreative.com/wp-content/uploads/2013/11/printable-rock-cycle-visu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24429"/>
            <a:ext cx="3962400" cy="250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31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The Rock Cycle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learner.org/interactives/rockcycle/images/rockintro_0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1600200"/>
            <a:ext cx="4267200" cy="497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&quot;No&quot; Symbol 3"/>
          <p:cNvSpPr/>
          <p:nvPr/>
        </p:nvSpPr>
        <p:spPr>
          <a:xfrm>
            <a:off x="1981200" y="1447800"/>
            <a:ext cx="5029200" cy="53340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2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The Rock Cycle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82213"/>
            <a:ext cx="7677992" cy="5317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351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Igneous, Metamorphic, or Sedimentary?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0"/>
            <a:ext cx="8229600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IGNEOUS (Diorite)</a:t>
            </a:r>
            <a:endParaRPr lang="en-US" b="1" dirty="0"/>
          </a:p>
        </p:txBody>
      </p:sp>
      <p:pic>
        <p:nvPicPr>
          <p:cNvPr id="4" name="Picture 3" descr="Diorit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98171"/>
            <a:ext cx="5162550" cy="3871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08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Bill Nye: Rocks and Soil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0"/>
            <a:ext cx="8229600" cy="6096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u="sng" dirty="0">
                <a:hlinkClick r:id="rId2"/>
              </a:rPr>
              <a:t>http://www.youtube.com/watch?v=6Vh1Uwg1ESA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00200"/>
            <a:ext cx="4724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Igneous, Metamorphic, or Sedimentary?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0"/>
            <a:ext cx="8229600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METAMORPHIC (Gneiss)</a:t>
            </a:r>
            <a:endParaRPr lang="en-US" b="1" dirty="0"/>
          </a:p>
        </p:txBody>
      </p:sp>
      <p:pic>
        <p:nvPicPr>
          <p:cNvPr id="5" name="Picture 4" descr="Gneiss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753100" cy="431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149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Igneous, Metamorphic, or Sedimentary?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0"/>
            <a:ext cx="8229600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METAMORPHIC (Soapstone)</a:t>
            </a:r>
            <a:endParaRPr lang="en-US" b="1" dirty="0"/>
          </a:p>
        </p:txBody>
      </p:sp>
      <p:pic>
        <p:nvPicPr>
          <p:cNvPr id="5" name="Picture 4" descr="Soapston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286500" cy="4714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149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Igneous, Metamorphic, or Sedimentary?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0"/>
            <a:ext cx="8229600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SEDIMENTARY (Sandstone)</a:t>
            </a:r>
            <a:endParaRPr lang="en-US" b="1" dirty="0"/>
          </a:p>
        </p:txBody>
      </p:sp>
      <p:pic>
        <p:nvPicPr>
          <p:cNvPr id="5" name="Picture 4" descr="Sandston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600700" cy="4200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149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Igneous, Metamorphic, or Sedimentary?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0"/>
            <a:ext cx="8229600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IGNEOUS (Granite)</a:t>
            </a:r>
            <a:endParaRPr lang="en-US" b="1" dirty="0"/>
          </a:p>
        </p:txBody>
      </p:sp>
      <p:pic>
        <p:nvPicPr>
          <p:cNvPr id="5" name="Picture 4" descr="Granit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772150" cy="4329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149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Igneous, Metamorphic, or Sedimentary?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0"/>
            <a:ext cx="8229600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IGNEOUS (Scoria)</a:t>
            </a:r>
            <a:endParaRPr lang="en-US" b="1" dirty="0"/>
          </a:p>
        </p:txBody>
      </p:sp>
      <p:pic>
        <p:nvPicPr>
          <p:cNvPr id="5" name="Picture 4" descr="Scoria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257" y="1371600"/>
            <a:ext cx="6210300" cy="465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149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Igneous, Metamorphic, or Sedimentary?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0"/>
            <a:ext cx="8229600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SEDIMENTARY (Limestone)</a:t>
            </a:r>
            <a:endParaRPr lang="en-US" b="1" dirty="0"/>
          </a:p>
        </p:txBody>
      </p:sp>
      <p:pic>
        <p:nvPicPr>
          <p:cNvPr id="5" name="Picture 4" descr="Limeston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753100" cy="431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149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Igneous, Metamorphic, or Sedimentary?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0"/>
            <a:ext cx="8229600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SEDIMENTARY (Conglomerate)</a:t>
            </a:r>
            <a:endParaRPr lang="en-US" b="1" dirty="0"/>
          </a:p>
        </p:txBody>
      </p:sp>
      <p:pic>
        <p:nvPicPr>
          <p:cNvPr id="5" name="Picture 4" descr="Conglomerat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67543"/>
            <a:ext cx="5600700" cy="4200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149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Igneous, Metamorphic, or Sedimentary?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0"/>
            <a:ext cx="8229600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METAMORPHIC (</a:t>
            </a:r>
            <a:r>
              <a:rPr lang="en-US" b="1" dirty="0" err="1" smtClean="0"/>
              <a:t>Phyllite</a:t>
            </a:r>
            <a:r>
              <a:rPr lang="en-US" b="1" dirty="0" smtClean="0"/>
              <a:t>)</a:t>
            </a:r>
            <a:endParaRPr lang="en-US" b="1" dirty="0"/>
          </a:p>
        </p:txBody>
      </p:sp>
      <p:pic>
        <p:nvPicPr>
          <p:cNvPr id="5" name="Picture 4" descr="Phyllit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448300" cy="4086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149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0213"/>
            <a:ext cx="3429000" cy="455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clker.com/cliparts/b/t/4/f/4/e/speech-bubble-2-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05000"/>
            <a:ext cx="5638800" cy="308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133600"/>
            <a:ext cx="4343400" cy="33527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am a rock with “vesicles,” which are a result of trapped gas within molten rock as it solidifies.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Igneous, Metamorphic, or Sedimentary?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6096000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IGNEOUS (Scoria)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009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0213"/>
            <a:ext cx="3429000" cy="455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clker.com/cliparts/b/t/4/f/4/e/speech-bubble-2-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05000"/>
            <a:ext cx="5638800" cy="308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362200"/>
            <a:ext cx="4343400" cy="31241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am a rock that was “baked” while near a heat source such as a magma chamber.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Igneous, Metamorphic, or Sedimentary?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6096000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METAMORPHIC (</a:t>
            </a:r>
            <a:r>
              <a:rPr lang="en-US" b="1" dirty="0" err="1" smtClean="0"/>
              <a:t>Hornfels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009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Entrance Question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549307"/>
            <a:ext cx="7886700" cy="238487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Rock A has alternating bands of grain-like minerals.  </a:t>
            </a:r>
          </a:p>
          <a:p>
            <a:pPr marL="0" indent="0">
              <a:buNone/>
            </a:pPr>
            <a:r>
              <a:rPr lang="en-US" dirty="0" smtClean="0"/>
              <a:t>Rock B is a collection of various crystals.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Classify each rock as </a:t>
            </a:r>
            <a:r>
              <a:rPr lang="en-US" b="1" i="1" dirty="0" smtClean="0"/>
              <a:t>igneous</a:t>
            </a:r>
            <a:r>
              <a:rPr lang="en-US" dirty="0" smtClean="0"/>
              <a:t>, </a:t>
            </a:r>
            <a:r>
              <a:rPr lang="en-US" b="1" i="1" dirty="0" smtClean="0"/>
              <a:t>sedimentary</a:t>
            </a:r>
            <a:r>
              <a:rPr lang="en-US" dirty="0" smtClean="0"/>
              <a:t>, or </a:t>
            </a:r>
            <a:r>
              <a:rPr lang="en-US" b="1" i="1" dirty="0" smtClean="0"/>
              <a:t>metamorphic</a:t>
            </a:r>
            <a:r>
              <a:rPr lang="en-US" dirty="0" smtClean="0"/>
              <a:t> rock.  </a:t>
            </a:r>
          </a:p>
          <a:p>
            <a:pPr marL="0" indent="0">
              <a:buNone/>
            </a:pPr>
            <a:r>
              <a:rPr lang="en-US" b="1" dirty="0" smtClean="0"/>
              <a:t>Explain your answers.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5" y="1963640"/>
            <a:ext cx="3777095" cy="15856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5998" y="2030672"/>
            <a:ext cx="271549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6" name="Rectangle 5"/>
          <p:cNvSpPr/>
          <p:nvPr/>
        </p:nvSpPr>
        <p:spPr>
          <a:xfrm>
            <a:off x="6289814" y="2027862"/>
            <a:ext cx="263535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17762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0213"/>
            <a:ext cx="3429000" cy="455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clker.com/cliparts/b/t/4/f/4/e/speech-bubble-2-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05000"/>
            <a:ext cx="5638800" cy="308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133600"/>
            <a:ext cx="4343400" cy="33527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am formed from very rapidly cooling molten rock material.  I cool so rapidly that crystals do not form.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Igneous, Metamorphic, or Sedimentary?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6096000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IGNEOUS (Obsidian)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009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0213"/>
            <a:ext cx="3429000" cy="455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clker.com/cliparts/b/t/4/f/4/e/speech-bubble-2-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05000"/>
            <a:ext cx="5638800" cy="308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209800"/>
            <a:ext cx="4343400" cy="32765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begin as limestone but end up twisted and turned along with other rocks to become something else.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Igneous, Metamorphic, or Sedimentary?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6096000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METAMORPHIC (Marble)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009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0213"/>
            <a:ext cx="3429000" cy="455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clker.com/cliparts/b/t/4/f/4/e/speech-bubble-2-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05000"/>
            <a:ext cx="5638800" cy="308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057399"/>
            <a:ext cx="4343400" cy="29283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I am composed of large angular fragments.  The spaces between the large fragments are filled with a mineral cement that binds the rock together.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Igneous, Metamorphic, or Sedimentary?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6096000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SEDIMENTARY (Breccia)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009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53522"/>
            <a:ext cx="7391399" cy="65826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2800" y="1195330"/>
            <a:ext cx="7620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38600" y="1447800"/>
            <a:ext cx="7620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62200" y="3502491"/>
            <a:ext cx="7620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267200" y="2438400"/>
            <a:ext cx="8382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91099" y="5867400"/>
            <a:ext cx="8382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48400" y="1714567"/>
            <a:ext cx="11430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76800" y="4151982"/>
            <a:ext cx="12192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9" y="4184115"/>
            <a:ext cx="14858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400800" y="4800600"/>
            <a:ext cx="11430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152400"/>
            <a:ext cx="499109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cmeFont" pitchFamily="2" charset="0"/>
              </a:rPr>
              <a:t>Entrance Question</a:t>
            </a:r>
          </a:p>
          <a:p>
            <a:endParaRPr lang="en-US" sz="2400" b="1" u="sng" dirty="0" smtClean="0"/>
          </a:p>
          <a:p>
            <a:r>
              <a:rPr lang="en-US" sz="2400" b="1" u="sng" dirty="0" smtClean="0"/>
              <a:t>Answer Options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Compact/Cement</a:t>
            </a:r>
          </a:p>
          <a:p>
            <a:r>
              <a:rPr lang="en-US" sz="2400" dirty="0" smtClean="0"/>
              <a:t>Cool</a:t>
            </a:r>
          </a:p>
          <a:p>
            <a:r>
              <a:rPr lang="en-US" sz="2400" dirty="0" smtClean="0"/>
              <a:t>Heat/Pressure</a:t>
            </a:r>
          </a:p>
          <a:p>
            <a:r>
              <a:rPr lang="en-US" sz="2400" dirty="0" smtClean="0"/>
              <a:t>Weather/Erode</a:t>
            </a:r>
          </a:p>
          <a:p>
            <a:r>
              <a:rPr lang="en-US" sz="2400" dirty="0" smtClean="0"/>
              <a:t>Melt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A: _____________</a:t>
            </a:r>
          </a:p>
          <a:p>
            <a:r>
              <a:rPr lang="en-US" dirty="0" smtClean="0"/>
              <a:t>B: _____________</a:t>
            </a:r>
          </a:p>
          <a:p>
            <a:r>
              <a:rPr lang="en-US" dirty="0" smtClean="0"/>
              <a:t>C: _____________</a:t>
            </a:r>
          </a:p>
          <a:p>
            <a:r>
              <a:rPr lang="en-US" dirty="0" smtClean="0"/>
              <a:t>D: _____________</a:t>
            </a:r>
          </a:p>
          <a:p>
            <a:r>
              <a:rPr lang="en-US" dirty="0" smtClean="0"/>
              <a:t>E: ______________</a:t>
            </a:r>
          </a:p>
          <a:p>
            <a:r>
              <a:rPr lang="en-US" dirty="0" smtClean="0"/>
              <a:t>F: ______________</a:t>
            </a:r>
          </a:p>
          <a:p>
            <a:r>
              <a:rPr lang="en-US" dirty="0" smtClean="0"/>
              <a:t>G: _____________</a:t>
            </a:r>
          </a:p>
          <a:p>
            <a:r>
              <a:rPr lang="en-US" dirty="0" smtClean="0"/>
              <a:t>H: _____________</a:t>
            </a:r>
          </a:p>
          <a:p>
            <a:r>
              <a:rPr lang="en-US" dirty="0" smtClean="0"/>
              <a:t>I: ______________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4050268"/>
            <a:ext cx="1905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Cool</a:t>
            </a:r>
          </a:p>
          <a:p>
            <a:r>
              <a:rPr lang="en-US" dirty="0" smtClean="0"/>
              <a:t>Melt</a:t>
            </a:r>
          </a:p>
          <a:p>
            <a:r>
              <a:rPr lang="en-US" dirty="0" smtClean="0"/>
              <a:t>Weather/Erode</a:t>
            </a:r>
          </a:p>
          <a:p>
            <a:r>
              <a:rPr lang="en-US" dirty="0" smtClean="0"/>
              <a:t>Heat/Pressure</a:t>
            </a:r>
          </a:p>
          <a:p>
            <a:r>
              <a:rPr lang="en-US" dirty="0" smtClean="0"/>
              <a:t>Compact/Cement</a:t>
            </a:r>
          </a:p>
          <a:p>
            <a:r>
              <a:rPr lang="en-US" dirty="0" smtClean="0"/>
              <a:t>Weather/Erode</a:t>
            </a:r>
          </a:p>
          <a:p>
            <a:r>
              <a:rPr lang="en-US" dirty="0" smtClean="0"/>
              <a:t>Weather/Erode</a:t>
            </a:r>
          </a:p>
          <a:p>
            <a:r>
              <a:rPr lang="en-US" dirty="0" smtClean="0"/>
              <a:t>Heat/Pressure</a:t>
            </a:r>
          </a:p>
          <a:p>
            <a:r>
              <a:rPr lang="en-US" dirty="0" smtClean="0"/>
              <a:t>Melt</a:t>
            </a:r>
          </a:p>
        </p:txBody>
      </p:sp>
    </p:spTree>
    <p:extLst>
      <p:ext uri="{BB962C8B-B14F-4D97-AF65-F5344CB8AC3E}">
        <p14:creationId xmlns:p14="http://schemas.microsoft.com/office/powerpoint/2010/main" val="284872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cmeFont" pitchFamily="2" charset="0"/>
              </a:rPr>
              <a:t>Review</a:t>
            </a:r>
            <a:endParaRPr lang="en-US" dirty="0">
              <a:latin typeface="AcmeFo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Directions</a:t>
            </a:r>
            <a:r>
              <a:rPr lang="en-US" dirty="0" smtClean="0"/>
              <a:t>: Match the key words/phrases with the appropriate rock type.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 smtClean="0"/>
              <a:t>____ “molten rock”		____ “transform”</a:t>
            </a:r>
          </a:p>
          <a:p>
            <a:pPr marL="0" indent="0">
              <a:buNone/>
            </a:pPr>
            <a:r>
              <a:rPr lang="en-US" dirty="0" smtClean="0"/>
              <a:t>____ “weather and erode”	____ “volcanic”</a:t>
            </a:r>
          </a:p>
          <a:p>
            <a:pPr marL="0" indent="0">
              <a:buNone/>
            </a:pPr>
            <a:r>
              <a:rPr lang="en-US" dirty="0" smtClean="0"/>
              <a:t>____ “grains”			____ “cement”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A. IGNEOUS ROCK      B. METAMORPHIC ROCK</a:t>
            </a:r>
          </a:p>
          <a:p>
            <a:pPr marL="0" indent="0" algn="ctr">
              <a:buNone/>
            </a:pPr>
            <a:r>
              <a:rPr lang="en-US" dirty="0" smtClean="0"/>
              <a:t>C. SEDIMENTARY ROCK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3048000"/>
            <a:ext cx="91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</a:p>
          <a:p>
            <a:r>
              <a:rPr lang="en-US" sz="3600" dirty="0" smtClean="0"/>
              <a:t>C</a:t>
            </a:r>
          </a:p>
          <a:p>
            <a:r>
              <a:rPr lang="en-US" sz="3600" dirty="0"/>
              <a:t>C</a:t>
            </a:r>
            <a:endParaRPr lang="en-US" sz="36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3048000"/>
            <a:ext cx="91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</a:t>
            </a:r>
          </a:p>
          <a:p>
            <a:r>
              <a:rPr lang="en-US" sz="3600" dirty="0" smtClean="0"/>
              <a:t>A</a:t>
            </a:r>
          </a:p>
          <a:p>
            <a:r>
              <a:rPr lang="en-US" sz="3600" dirty="0" smtClean="0"/>
              <a:t>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61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cmeFont" pitchFamily="2" charset="0"/>
              </a:rPr>
              <a:t>What rock type?</a:t>
            </a:r>
            <a:endParaRPr lang="en-US" dirty="0">
              <a:latin typeface="AcmeFont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2147887"/>
            <a:ext cx="8401050" cy="2562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1751013"/>
            <a:ext cx="1396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Sedimentary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1751013"/>
            <a:ext cx="1396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Sedimentary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1751013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Igneous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239000" y="1751013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Igneous</a:t>
            </a:r>
            <a:endParaRPr lang="en-US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" y="2120345"/>
            <a:ext cx="13964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95600" y="2112598"/>
            <a:ext cx="13964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53000" y="2112598"/>
            <a:ext cx="13964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061792" y="2112598"/>
            <a:ext cx="13964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97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cmeFont" pitchFamily="2" charset="0"/>
              </a:rPr>
              <a:t>Rock Cycle Journey</a:t>
            </a:r>
            <a:endParaRPr lang="en-US" dirty="0">
              <a:latin typeface="AcmeFont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35211"/>
            <a:ext cx="5943600" cy="558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9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098"/>
            <a:ext cx="8229600" cy="127992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cmeFont" pitchFamily="2" charset="0"/>
              </a:rPr>
              <a:t>Rock Cycle Journey</a:t>
            </a:r>
            <a:r>
              <a:rPr lang="en-US" dirty="0" smtClean="0">
                <a:latin typeface="AcmeFont" pitchFamily="2" charset="0"/>
              </a:rPr>
              <a:t/>
            </a:r>
            <a:br>
              <a:rPr lang="en-US" dirty="0" smtClean="0">
                <a:latin typeface="AcmeFont" pitchFamily="2" charset="0"/>
              </a:rPr>
            </a:br>
            <a:r>
              <a:rPr lang="en-US" dirty="0" smtClean="0">
                <a:latin typeface="AcmeFont" pitchFamily="2" charset="0"/>
              </a:rPr>
              <a:t>Grouping</a:t>
            </a:r>
            <a:endParaRPr lang="en-US" dirty="0">
              <a:latin typeface="AcmeFont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6881" y="2382068"/>
            <a:ext cx="9715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656881" y="3353618"/>
            <a:ext cx="9715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656881" y="4325168"/>
            <a:ext cx="9715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2599981" y="2382068"/>
            <a:ext cx="9715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2599981" y="3353618"/>
            <a:ext cx="9715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2599981" y="4325168"/>
            <a:ext cx="9715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4545146" y="2382068"/>
            <a:ext cx="9715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4545146" y="3353618"/>
            <a:ext cx="9715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4545146" y="4325168"/>
            <a:ext cx="9715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6506149" y="2382068"/>
            <a:ext cx="9715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6506149" y="3353618"/>
            <a:ext cx="9715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6506149" y="4325168"/>
            <a:ext cx="9715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/>
          <p:cNvSpPr/>
          <p:nvPr/>
        </p:nvSpPr>
        <p:spPr>
          <a:xfrm>
            <a:off x="1628431" y="2382068"/>
            <a:ext cx="971550" cy="5715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/>
          <p:cNvSpPr/>
          <p:nvPr/>
        </p:nvSpPr>
        <p:spPr>
          <a:xfrm>
            <a:off x="1628431" y="3353618"/>
            <a:ext cx="971550" cy="5715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/>
          <p:cNvSpPr/>
          <p:nvPr/>
        </p:nvSpPr>
        <p:spPr>
          <a:xfrm>
            <a:off x="1628431" y="4325168"/>
            <a:ext cx="971550" cy="5715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/>
          <p:cNvSpPr/>
          <p:nvPr/>
        </p:nvSpPr>
        <p:spPr>
          <a:xfrm>
            <a:off x="3571531" y="2382068"/>
            <a:ext cx="971550" cy="5715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ectangle 24"/>
          <p:cNvSpPr/>
          <p:nvPr/>
        </p:nvSpPr>
        <p:spPr>
          <a:xfrm>
            <a:off x="3571531" y="3353618"/>
            <a:ext cx="971550" cy="5715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/>
          <p:cNvSpPr/>
          <p:nvPr/>
        </p:nvSpPr>
        <p:spPr>
          <a:xfrm>
            <a:off x="3571531" y="4325168"/>
            <a:ext cx="971550" cy="5715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6"/>
          <p:cNvSpPr/>
          <p:nvPr/>
        </p:nvSpPr>
        <p:spPr>
          <a:xfrm>
            <a:off x="5525648" y="2382068"/>
            <a:ext cx="971550" cy="5715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ectangle 27"/>
          <p:cNvSpPr/>
          <p:nvPr/>
        </p:nvSpPr>
        <p:spPr>
          <a:xfrm>
            <a:off x="5525648" y="3353618"/>
            <a:ext cx="971550" cy="5715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/>
          <p:cNvSpPr/>
          <p:nvPr/>
        </p:nvSpPr>
        <p:spPr>
          <a:xfrm>
            <a:off x="5525648" y="4325168"/>
            <a:ext cx="971550" cy="5715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ectangle 29"/>
          <p:cNvSpPr/>
          <p:nvPr/>
        </p:nvSpPr>
        <p:spPr>
          <a:xfrm>
            <a:off x="7486650" y="2382068"/>
            <a:ext cx="971550" cy="5715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ectangle 30"/>
          <p:cNvSpPr/>
          <p:nvPr/>
        </p:nvSpPr>
        <p:spPr>
          <a:xfrm>
            <a:off x="7486650" y="3353618"/>
            <a:ext cx="971550" cy="5715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/>
          <p:cNvSpPr/>
          <p:nvPr/>
        </p:nvSpPr>
        <p:spPr>
          <a:xfrm>
            <a:off x="7486650" y="4325168"/>
            <a:ext cx="971550" cy="5715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ectangle 32"/>
          <p:cNvSpPr/>
          <p:nvPr/>
        </p:nvSpPr>
        <p:spPr>
          <a:xfrm>
            <a:off x="7715250" y="762000"/>
            <a:ext cx="971550" cy="14287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/>
          <p:cNvSpPr txBox="1"/>
          <p:nvPr/>
        </p:nvSpPr>
        <p:spPr>
          <a:xfrm>
            <a:off x="914400" y="5344938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Part One</a:t>
            </a:r>
            <a:r>
              <a:rPr lang="en-US" dirty="0" smtClean="0"/>
              <a:t>: Complete the journey with a partner of the same color.</a:t>
            </a:r>
          </a:p>
          <a:p>
            <a:r>
              <a:rPr lang="en-US" u="sng" dirty="0" smtClean="0"/>
              <a:t>Part Two</a:t>
            </a:r>
            <a:r>
              <a:rPr lang="en-US" dirty="0" smtClean="0"/>
              <a:t>: When finished with the journey, check your work with someone </a:t>
            </a:r>
          </a:p>
          <a:p>
            <a:r>
              <a:rPr lang="en-US" dirty="0"/>
              <a:t>	</a:t>
            </a:r>
            <a:r>
              <a:rPr lang="en-US" dirty="0" smtClean="0"/>
              <a:t>from a different group.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7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3276600"/>
          </a:xfrm>
        </p:spPr>
        <p:txBody>
          <a:bodyPr/>
          <a:lstStyle/>
          <a:p>
            <a:r>
              <a:rPr lang="en-US" dirty="0" smtClean="0"/>
              <a:t>Rocks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visityuma.com/art/quart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95600"/>
            <a:ext cx="5334000" cy="354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1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Introduction to Rocks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fontAlgn="t">
              <a:buNone/>
            </a:pPr>
            <a:r>
              <a:rPr lang="en-US" dirty="0"/>
              <a:t>A rock can be defined as a </a:t>
            </a:r>
            <a:r>
              <a:rPr lang="en-US" b="1" u="sng" dirty="0"/>
              <a:t>naturally formed solid</a:t>
            </a:r>
            <a:r>
              <a:rPr lang="en-US" dirty="0"/>
              <a:t> that consists of particles of one or more natural substances such as mineral grains, glass, and fragments of plant debris. </a:t>
            </a:r>
          </a:p>
          <a:p>
            <a:pPr fontAlgn="t"/>
            <a:r>
              <a:rPr lang="en-US" dirty="0"/>
              <a:t>By the term "naturally formed," geologists exclude from this definition human-made solids such as </a:t>
            </a:r>
            <a:r>
              <a:rPr lang="en-US" b="1" u="sng" dirty="0"/>
              <a:t>concrete</a:t>
            </a:r>
            <a:r>
              <a:rPr lang="en-US" dirty="0"/>
              <a:t>.</a:t>
            </a:r>
          </a:p>
          <a:p>
            <a:pPr fontAlgn="t"/>
            <a:r>
              <a:rPr lang="en-US" dirty="0"/>
              <a:t>With the term "solid," most geologists also exclude </a:t>
            </a:r>
            <a:r>
              <a:rPr lang="en-US" b="1" u="sng" dirty="0"/>
              <a:t>loose substances</a:t>
            </a:r>
            <a:r>
              <a:rPr lang="en-US" dirty="0"/>
              <a:t> such as silt, clay, and sand from their definition of a rock.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59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Introduction to Rocks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t">
              <a:buNone/>
            </a:pPr>
            <a:r>
              <a:rPr lang="en-US" dirty="0"/>
              <a:t>Most rocks consist of a </a:t>
            </a:r>
            <a:r>
              <a:rPr lang="en-US" b="1" u="sng" dirty="0"/>
              <a:t>mixture</a:t>
            </a:r>
            <a:r>
              <a:rPr lang="en-US" dirty="0"/>
              <a:t> of more than one substance, usually a variety of minerals and organic substances. </a:t>
            </a:r>
          </a:p>
          <a:p>
            <a:pPr fontAlgn="t"/>
            <a:r>
              <a:rPr lang="en-US" b="1" u="sng" dirty="0"/>
              <a:t>Coal</a:t>
            </a:r>
            <a:r>
              <a:rPr lang="en-US" dirty="0"/>
              <a:t> typically contains fragments of ancient plant debris, called macerals, mixed with assorted mineral grains. </a:t>
            </a:r>
          </a:p>
          <a:p>
            <a:pPr fontAlgn="t"/>
            <a:r>
              <a:rPr lang="en-US" dirty="0"/>
              <a:t>Sometimes particles of a </a:t>
            </a:r>
            <a:r>
              <a:rPr lang="en-US" b="1" u="sng" dirty="0"/>
              <a:t>single mineral</a:t>
            </a:r>
            <a:r>
              <a:rPr lang="en-US" dirty="0"/>
              <a:t> form the bulk of a rock, as calcite does in limestone.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78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Introduction to Rocks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t">
              <a:buNone/>
            </a:pPr>
            <a:r>
              <a:rPr lang="en-US" dirty="0"/>
              <a:t>Rocks form the outer layer, or </a:t>
            </a:r>
            <a:r>
              <a:rPr lang="en-US" b="1" u="sng" dirty="0"/>
              <a:t>crust</a:t>
            </a:r>
            <a:r>
              <a:rPr lang="en-US" dirty="0"/>
              <a:t>, of Earth. </a:t>
            </a:r>
          </a:p>
          <a:p>
            <a:pPr marL="0" indent="0" fontAlgn="t">
              <a:buNone/>
            </a:pPr>
            <a:endParaRPr lang="en-US" dirty="0" smtClean="0"/>
          </a:p>
          <a:p>
            <a:pPr marL="0" indent="0" fontAlgn="t">
              <a:buNone/>
            </a:pPr>
            <a:r>
              <a:rPr lang="en-US" dirty="0" smtClean="0"/>
              <a:t>Geologists </a:t>
            </a:r>
            <a:r>
              <a:rPr lang="en-US" dirty="0"/>
              <a:t>have developed three basic categories of rock, distinguished by the </a:t>
            </a:r>
            <a:r>
              <a:rPr lang="en-US" b="1" u="sng" dirty="0"/>
              <a:t>processes</a:t>
            </a:r>
            <a:r>
              <a:rPr lang="en-US" dirty="0"/>
              <a:t> that form them.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86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Igneous Rock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dirty="0"/>
              <a:t>Igneous rock forms when </a:t>
            </a:r>
            <a:r>
              <a:rPr lang="en-US" b="1" u="sng" dirty="0"/>
              <a:t>molten rock</a:t>
            </a:r>
            <a:r>
              <a:rPr lang="en-US" dirty="0"/>
              <a:t> below Earth's surface cools enough to solidify. </a:t>
            </a:r>
            <a:r>
              <a:rPr lang="en-US" dirty="0" smtClean="0"/>
              <a:t>The </a:t>
            </a:r>
            <a:r>
              <a:rPr lang="en-US" dirty="0"/>
              <a:t>crust of the primitive Earth is believed to have once consisted </a:t>
            </a:r>
            <a:r>
              <a:rPr lang="en-US" b="1" u="sng" dirty="0"/>
              <a:t>entirely</a:t>
            </a:r>
            <a:r>
              <a:rPr lang="en-US" dirty="0"/>
              <a:t> of igneous rock.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92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1120</Words>
  <Application>Microsoft Office PowerPoint</Application>
  <PresentationFormat>On-screen Show (4:3)</PresentationFormat>
  <Paragraphs>188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AcmeFont</vt:lpstr>
      <vt:lpstr>Arial</vt:lpstr>
      <vt:lpstr>Calibri</vt:lpstr>
      <vt:lpstr>Office Theme</vt:lpstr>
      <vt:lpstr>Entrance Question</vt:lpstr>
      <vt:lpstr>What do we already think/know?</vt:lpstr>
      <vt:lpstr>Bill Nye: Rocks and Soil</vt:lpstr>
      <vt:lpstr>Entrance Question </vt:lpstr>
      <vt:lpstr>Rocks</vt:lpstr>
      <vt:lpstr>Introduction to Rocks</vt:lpstr>
      <vt:lpstr>Introduction to Rocks</vt:lpstr>
      <vt:lpstr>Introduction to Rocks</vt:lpstr>
      <vt:lpstr>Igneous Rock</vt:lpstr>
      <vt:lpstr>Igneous Rock</vt:lpstr>
      <vt:lpstr>Igneous Rock</vt:lpstr>
      <vt:lpstr>Igneous Rock</vt:lpstr>
      <vt:lpstr>Igneous Rock</vt:lpstr>
      <vt:lpstr>Igneous Rock</vt:lpstr>
      <vt:lpstr>Sedimentary Rock</vt:lpstr>
      <vt:lpstr>Sedimentary Rock</vt:lpstr>
      <vt:lpstr>Sedimentary Rock</vt:lpstr>
      <vt:lpstr>Sedimentary Rock</vt:lpstr>
      <vt:lpstr>Sedimentary Rock</vt:lpstr>
      <vt:lpstr>Sedimentary Rock</vt:lpstr>
      <vt:lpstr>Sedimentary Rock</vt:lpstr>
      <vt:lpstr>Metamorphic Rock</vt:lpstr>
      <vt:lpstr>Metamorphic Rock</vt:lpstr>
      <vt:lpstr>Metamorphic Rock</vt:lpstr>
      <vt:lpstr>Metamorphic Rock</vt:lpstr>
      <vt:lpstr>The Rock Cycle</vt:lpstr>
      <vt:lpstr>The Rock Cycle</vt:lpstr>
      <vt:lpstr>The Rock Cycle</vt:lpstr>
      <vt:lpstr>Igneous, Metamorphic, or Sedimentary?</vt:lpstr>
      <vt:lpstr>Igneous, Metamorphic, or Sedimentary?</vt:lpstr>
      <vt:lpstr>Igneous, Metamorphic, or Sedimentary?</vt:lpstr>
      <vt:lpstr>Igneous, Metamorphic, or Sedimentary?</vt:lpstr>
      <vt:lpstr>Igneous, Metamorphic, or Sedimentary?</vt:lpstr>
      <vt:lpstr>Igneous, Metamorphic, or Sedimentary?</vt:lpstr>
      <vt:lpstr>Igneous, Metamorphic, or Sedimentary?</vt:lpstr>
      <vt:lpstr>Igneous, Metamorphic, or Sedimentary?</vt:lpstr>
      <vt:lpstr>Igneous, Metamorphic, or Sedimentary?</vt:lpstr>
      <vt:lpstr>Igneous, Metamorphic, or Sedimentary?</vt:lpstr>
      <vt:lpstr>Igneous, Metamorphic, or Sedimentary?</vt:lpstr>
      <vt:lpstr>Igneous, Metamorphic, or Sedimentary?</vt:lpstr>
      <vt:lpstr>Igneous, Metamorphic, or Sedimentary?</vt:lpstr>
      <vt:lpstr>Igneous, Metamorphic, or Sedimentary?</vt:lpstr>
      <vt:lpstr>PowerPoint Presentation</vt:lpstr>
      <vt:lpstr>Review</vt:lpstr>
      <vt:lpstr>What rock type?</vt:lpstr>
      <vt:lpstr>Rock Cycle Journey</vt:lpstr>
      <vt:lpstr>Rock Cycle Journey Grouping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Rocks</dc:title>
  <dc:creator>Jason Hale</dc:creator>
  <cp:lastModifiedBy>Jason Hale</cp:lastModifiedBy>
  <cp:revision>53</cp:revision>
  <dcterms:created xsi:type="dcterms:W3CDTF">2015-03-08T23:58:58Z</dcterms:created>
  <dcterms:modified xsi:type="dcterms:W3CDTF">2015-03-17T12:50:03Z</dcterms:modified>
</cp:coreProperties>
</file>