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62" r:id="rId9"/>
    <p:sldId id="263" r:id="rId10"/>
    <p:sldId id="273" r:id="rId11"/>
    <p:sldId id="276" r:id="rId12"/>
    <p:sldId id="277" r:id="rId13"/>
    <p:sldId id="278" r:id="rId14"/>
    <p:sldId id="279" r:id="rId15"/>
    <p:sldId id="275" r:id="rId16"/>
    <p:sldId id="264" r:id="rId17"/>
    <p:sldId id="265" r:id="rId18"/>
    <p:sldId id="266" r:id="rId19"/>
    <p:sldId id="267" r:id="rId20"/>
    <p:sldId id="268"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2B9F0A-5BF3-41C6-BD32-27AA832787B3}"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318272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B9F0A-5BF3-41C6-BD32-27AA832787B3}"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405744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B9F0A-5BF3-41C6-BD32-27AA832787B3}"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410019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B9F0A-5BF3-41C6-BD32-27AA832787B3}"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147287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2B9F0A-5BF3-41C6-BD32-27AA832787B3}" type="datetimeFigureOut">
              <a:rPr lang="en-US" smtClean="0"/>
              <a:t>9/6/2014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703960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2B9F0A-5BF3-41C6-BD32-27AA832787B3}" type="datetimeFigureOut">
              <a:rPr lang="en-US" smtClean="0"/>
              <a:t>9/6/2014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192936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2B9F0A-5BF3-41C6-BD32-27AA832787B3}" type="datetimeFigureOut">
              <a:rPr lang="en-US" smtClean="0"/>
              <a:t>9/6/2014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308939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2B9F0A-5BF3-41C6-BD32-27AA832787B3}" type="datetimeFigureOut">
              <a:rPr lang="en-US" smtClean="0"/>
              <a:t>9/6/2014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154347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B9F0A-5BF3-41C6-BD32-27AA832787B3}" type="datetimeFigureOut">
              <a:rPr lang="en-US" smtClean="0"/>
              <a:t>9/6/2014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405087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B9F0A-5BF3-41C6-BD32-27AA832787B3}" type="datetimeFigureOut">
              <a:rPr lang="en-US" smtClean="0"/>
              <a:t>9/6/2014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1463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B9F0A-5BF3-41C6-BD32-27AA832787B3}" type="datetimeFigureOut">
              <a:rPr lang="en-US" smtClean="0"/>
              <a:t>9/6/2014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BA163-78A8-4228-AB6E-D55D86A85E2F}" type="slidenum">
              <a:rPr lang="en-US" smtClean="0"/>
              <a:t>‹#›</a:t>
            </a:fld>
            <a:endParaRPr lang="en-US"/>
          </a:p>
        </p:txBody>
      </p:sp>
    </p:spTree>
    <p:extLst>
      <p:ext uri="{BB962C8B-B14F-4D97-AF65-F5344CB8AC3E}">
        <p14:creationId xmlns:p14="http://schemas.microsoft.com/office/powerpoint/2010/main" val="288000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B9F0A-5BF3-41C6-BD32-27AA832787B3}" type="datetimeFigureOut">
              <a:rPr lang="en-US" smtClean="0"/>
              <a:t>9/6/2014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BA163-78A8-4228-AB6E-D55D86A85E2F}" type="slidenum">
              <a:rPr lang="en-US" smtClean="0"/>
              <a:t>‹#›</a:t>
            </a:fld>
            <a:endParaRPr lang="en-US"/>
          </a:p>
        </p:txBody>
      </p:sp>
    </p:spTree>
    <p:extLst>
      <p:ext uri="{BB962C8B-B14F-4D97-AF65-F5344CB8AC3E}">
        <p14:creationId xmlns:p14="http://schemas.microsoft.com/office/powerpoint/2010/main" val="3881263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Entrance Question</a:t>
            </a:r>
            <a:endParaRPr lang="en-US" dirty="0"/>
          </a:p>
        </p:txBody>
      </p:sp>
      <p:sp>
        <p:nvSpPr>
          <p:cNvPr id="3" name="Content Placeholder 2"/>
          <p:cNvSpPr>
            <a:spLocks noGrp="1"/>
          </p:cNvSpPr>
          <p:nvPr>
            <p:ph idx="1"/>
          </p:nvPr>
        </p:nvSpPr>
        <p:spPr>
          <a:xfrm>
            <a:off x="228600" y="1600200"/>
            <a:ext cx="8610600" cy="5105400"/>
          </a:xfrm>
        </p:spPr>
        <p:txBody>
          <a:bodyPr/>
          <a:lstStyle/>
          <a:p>
            <a:pPr marL="0" indent="0">
              <a:buNone/>
            </a:pPr>
            <a:r>
              <a:rPr lang="en-US" dirty="0" smtClean="0"/>
              <a:t>Critique the following student’s work.  Explain his or her mistake(s).</a:t>
            </a:r>
          </a:p>
          <a:p>
            <a:pPr marL="0" indent="0">
              <a:buNone/>
            </a:pPr>
            <a:endParaRPr lang="en-US" sz="1000" dirty="0"/>
          </a:p>
          <a:p>
            <a:pPr marL="0" indent="0">
              <a:buNone/>
            </a:pPr>
            <a:r>
              <a:rPr lang="en-US" sz="2800" dirty="0" smtClean="0"/>
              <a:t>Directions: Identify each statement as a qualitative observation (QL), quantitative observation (QN), or inference (I).</a:t>
            </a:r>
          </a:p>
          <a:p>
            <a:pPr marL="0" indent="0">
              <a:buNone/>
            </a:pPr>
            <a:endParaRPr lang="en-US" sz="1800" dirty="0" smtClean="0"/>
          </a:p>
          <a:p>
            <a:pPr marL="0" indent="0">
              <a:buNone/>
            </a:pPr>
            <a:r>
              <a:rPr lang="en-US" sz="2800" u="sng" dirty="0" smtClean="0">
                <a:latin typeface="CK Leisurely" panose="00000400000000000000" pitchFamily="2" charset="0"/>
              </a:rPr>
              <a:t> QL </a:t>
            </a:r>
            <a:r>
              <a:rPr lang="en-US" sz="2800" dirty="0" smtClean="0"/>
              <a:t>  1. The bird has two eyes.</a:t>
            </a:r>
          </a:p>
          <a:p>
            <a:pPr marL="0" indent="0">
              <a:buNone/>
            </a:pPr>
            <a:r>
              <a:rPr lang="en-US" sz="2800" u="sng" dirty="0">
                <a:latin typeface="CK Leisurely" panose="00000400000000000000" pitchFamily="2" charset="0"/>
              </a:rPr>
              <a:t> </a:t>
            </a:r>
            <a:r>
              <a:rPr lang="en-US" sz="2800" u="sng" dirty="0" smtClean="0">
                <a:latin typeface="CK Leisurely" panose="00000400000000000000" pitchFamily="2" charset="0"/>
              </a:rPr>
              <a:t>QN </a:t>
            </a:r>
            <a:r>
              <a:rPr lang="en-US" sz="2800" dirty="0" smtClean="0">
                <a:latin typeface="CK Leisurely" panose="00000400000000000000" pitchFamily="2" charset="0"/>
              </a:rPr>
              <a:t> </a:t>
            </a:r>
            <a:r>
              <a:rPr lang="en-US" sz="2800" dirty="0" smtClean="0"/>
              <a:t>2. The bird is blue.</a:t>
            </a:r>
          </a:p>
          <a:p>
            <a:pPr marL="0" indent="0">
              <a:buNone/>
            </a:pPr>
            <a:r>
              <a:rPr lang="en-US" sz="2800" u="sng" dirty="0">
                <a:latin typeface="CK Leisurely" panose="00000400000000000000" pitchFamily="2" charset="0"/>
              </a:rPr>
              <a:t> </a:t>
            </a:r>
            <a:r>
              <a:rPr lang="en-US" sz="2800" u="sng" dirty="0" smtClean="0">
                <a:latin typeface="CK Leisurely" panose="00000400000000000000" pitchFamily="2" charset="0"/>
              </a:rPr>
              <a:t>QL </a:t>
            </a:r>
            <a:r>
              <a:rPr lang="en-US" sz="2800" dirty="0" smtClean="0">
                <a:latin typeface="CK Leisurely" panose="00000400000000000000" pitchFamily="2" charset="0"/>
              </a:rPr>
              <a:t> </a:t>
            </a:r>
            <a:r>
              <a:rPr lang="en-US" sz="2800" dirty="0" smtClean="0"/>
              <a:t>3. The bird is frightened.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4859" y="3582968"/>
            <a:ext cx="3251941" cy="3251941"/>
          </a:xfrm>
          <a:prstGeom prst="rect">
            <a:avLst/>
          </a:prstGeom>
        </p:spPr>
      </p:pic>
    </p:spTree>
    <p:extLst>
      <p:ext uri="{BB962C8B-B14F-4D97-AF65-F5344CB8AC3E}">
        <p14:creationId xmlns:p14="http://schemas.microsoft.com/office/powerpoint/2010/main" val="97687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Entrance Question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92501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pPr marL="0" indent="0">
              <a:buNone/>
            </a:pPr>
            <a:r>
              <a:rPr lang="en-US" dirty="0" smtClean="0"/>
              <a:t>A hypothesis is an </a:t>
            </a:r>
            <a:r>
              <a:rPr lang="en-US" b="1" u="sng" dirty="0" smtClean="0"/>
              <a:t>educated guess </a:t>
            </a:r>
            <a:r>
              <a:rPr lang="en-US" dirty="0" smtClean="0"/>
              <a:t>about what will happen in your experiment</a:t>
            </a:r>
            <a:r>
              <a:rPr lang="en-US" dirty="0" smtClean="0"/>
              <a:t>.</a:t>
            </a:r>
          </a:p>
          <a:p>
            <a:pPr marL="0" indent="0">
              <a:buNone/>
            </a:pPr>
            <a:endParaRPr lang="en-US" dirty="0" smtClean="0"/>
          </a:p>
          <a:p>
            <a:pPr marL="0" indent="0">
              <a:buNone/>
            </a:pPr>
            <a:r>
              <a:rPr lang="en-US" dirty="0" smtClean="0"/>
              <a:t>Your hypothesis is based on prior </a:t>
            </a:r>
            <a:r>
              <a:rPr lang="en-US" b="1" u="sng" dirty="0" smtClean="0"/>
              <a:t>knowledge</a:t>
            </a:r>
            <a:r>
              <a:rPr lang="en-US" dirty="0" smtClean="0"/>
              <a:t> or </a:t>
            </a:r>
            <a:r>
              <a:rPr lang="en-US" b="1" u="sng" dirty="0" smtClean="0"/>
              <a:t>research</a:t>
            </a:r>
            <a:r>
              <a:rPr lang="en-US" dirty="0" smtClean="0"/>
              <a:t>.</a:t>
            </a:r>
          </a:p>
          <a:p>
            <a:pPr marL="0" indent="0">
              <a:buNone/>
            </a:pPr>
            <a:endParaRPr lang="en-US" dirty="0" smtClean="0"/>
          </a:p>
          <a:p>
            <a:pPr marL="0" indent="0">
              <a:buNone/>
            </a:pPr>
            <a:r>
              <a:rPr lang="en-US" dirty="0" smtClean="0"/>
              <a:t>You must be able to explain the</a:t>
            </a:r>
            <a:r>
              <a:rPr lang="en-US" b="1" u="sng" dirty="0" smtClean="0"/>
              <a:t> reasoning </a:t>
            </a:r>
            <a:r>
              <a:rPr lang="en-US" dirty="0" smtClean="0"/>
              <a:t>for your hypothesis.</a:t>
            </a:r>
            <a:endParaRPr lang="en-US" dirty="0"/>
          </a:p>
        </p:txBody>
      </p:sp>
    </p:spTree>
    <p:extLst>
      <p:ext uri="{BB962C8B-B14F-4D97-AF65-F5344CB8AC3E}">
        <p14:creationId xmlns:p14="http://schemas.microsoft.com/office/powerpoint/2010/main" val="199383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dirty="0" smtClean="0"/>
              <a:t>Every hypothesis should follow this format:</a:t>
            </a:r>
          </a:p>
          <a:p>
            <a:endParaRPr lang="en-US" dirty="0"/>
          </a:p>
          <a:p>
            <a:pPr marL="0" indent="0">
              <a:buNone/>
            </a:pPr>
            <a:r>
              <a:rPr lang="en-US" dirty="0" smtClean="0"/>
              <a:t>If ________________, then ______________.</a:t>
            </a:r>
          </a:p>
          <a:p>
            <a:pPr marL="0" indent="0">
              <a:buNone/>
            </a:pPr>
            <a:r>
              <a:rPr lang="en-US" dirty="0" smtClean="0"/>
              <a:t>(If I do this…)  (… then I think this will happen)</a:t>
            </a:r>
          </a:p>
          <a:p>
            <a:pPr marL="0" indent="0">
              <a:buNone/>
            </a:pPr>
            <a:endParaRPr lang="en-US" dirty="0"/>
          </a:p>
          <a:p>
            <a:pPr marL="0" indent="0">
              <a:buNone/>
            </a:pPr>
            <a:r>
              <a:rPr lang="en-US" u="sng" dirty="0" smtClean="0"/>
              <a:t>Example</a:t>
            </a:r>
            <a:r>
              <a:rPr lang="en-US" dirty="0" smtClean="0"/>
              <a:t>:</a:t>
            </a:r>
          </a:p>
          <a:p>
            <a:pPr marL="0" indent="0">
              <a:buNone/>
            </a:pPr>
            <a:r>
              <a:rPr lang="en-US" dirty="0" smtClean="0"/>
              <a:t>If I burn a candle under a large beaker and under a small beaker, then the candle will burn longer under the larger beaker.</a:t>
            </a:r>
            <a:endParaRPr lang="en-US" dirty="0"/>
          </a:p>
        </p:txBody>
      </p:sp>
    </p:spTree>
    <p:extLst>
      <p:ext uri="{BB962C8B-B14F-4D97-AF65-F5344CB8AC3E}">
        <p14:creationId xmlns:p14="http://schemas.microsoft.com/office/powerpoint/2010/main" val="232775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dirty="0" smtClean="0"/>
              <a:t>Write </a:t>
            </a:r>
            <a:r>
              <a:rPr lang="en-US" dirty="0" smtClean="0"/>
              <a:t>STRONG </a:t>
            </a:r>
            <a:r>
              <a:rPr lang="en-US" dirty="0" smtClean="0"/>
              <a:t>or </a:t>
            </a:r>
            <a:r>
              <a:rPr lang="en-US" dirty="0" smtClean="0"/>
              <a:t>WEAK by each </a:t>
            </a:r>
            <a:r>
              <a:rPr lang="en-US" dirty="0" smtClean="0"/>
              <a:t>hypothesis:</a:t>
            </a:r>
          </a:p>
          <a:p>
            <a:pPr marL="0" indent="0">
              <a:buNone/>
            </a:pPr>
            <a:r>
              <a:rPr lang="en-US" dirty="0" smtClean="0"/>
              <a:t>________	Mt. Dew </a:t>
            </a:r>
            <a:r>
              <a:rPr lang="en-US" dirty="0" smtClean="0"/>
              <a:t>will </a:t>
            </a:r>
            <a:r>
              <a:rPr lang="en-US" dirty="0" smtClean="0"/>
              <a:t>make a plant grow 			higher than water, milk, or </a:t>
            </a:r>
            <a:r>
              <a:rPr lang="en-US" dirty="0" err="1" smtClean="0"/>
              <a:t>Powerade</a:t>
            </a:r>
            <a:endParaRPr lang="en-US" dirty="0" smtClean="0"/>
          </a:p>
          <a:p>
            <a:pPr marL="0" indent="0">
              <a:buNone/>
            </a:pPr>
            <a:r>
              <a:rPr lang="en-US" dirty="0" smtClean="0"/>
              <a:t>________ 	Plants given water will grow.</a:t>
            </a:r>
          </a:p>
          <a:p>
            <a:pPr marL="0" indent="0">
              <a:buNone/>
            </a:pPr>
            <a:endParaRPr lang="en-US" dirty="0" smtClean="0"/>
          </a:p>
          <a:p>
            <a:pPr marL="0" indent="0">
              <a:buNone/>
            </a:pPr>
            <a:r>
              <a:rPr lang="en-US" dirty="0" smtClean="0"/>
              <a:t>________ 	If people drink soda, then their teeth 		will decay more quickly than if they 		drink water.</a:t>
            </a:r>
          </a:p>
          <a:p>
            <a:pPr marL="0" indent="0" algn="ctr">
              <a:buNone/>
            </a:pPr>
            <a:r>
              <a:rPr lang="en-US" i="1" dirty="0" smtClean="0"/>
              <a:t>(finish the rest on your own)</a:t>
            </a:r>
            <a:endParaRPr lang="en-US" i="1" dirty="0"/>
          </a:p>
        </p:txBody>
      </p:sp>
    </p:spTree>
    <p:extLst>
      <p:ext uri="{BB962C8B-B14F-4D97-AF65-F5344CB8AC3E}">
        <p14:creationId xmlns:p14="http://schemas.microsoft.com/office/powerpoint/2010/main" val="303639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pPr marL="0" indent="0">
              <a:buNone/>
            </a:pPr>
            <a:r>
              <a:rPr lang="en-US" dirty="0" smtClean="0"/>
              <a:t>Write a strong </a:t>
            </a:r>
            <a:r>
              <a:rPr lang="en-US" dirty="0" smtClean="0"/>
              <a:t>hypothesis </a:t>
            </a:r>
            <a:r>
              <a:rPr lang="en-US" dirty="0" smtClean="0"/>
              <a:t>for the following experiment:</a:t>
            </a:r>
          </a:p>
          <a:p>
            <a:pPr marL="0" indent="0">
              <a:buNone/>
            </a:pPr>
            <a:endParaRPr lang="en-US" sz="1050" dirty="0"/>
          </a:p>
          <a:p>
            <a:pPr marL="0" indent="0">
              <a:buNone/>
            </a:pPr>
            <a:r>
              <a:rPr lang="en-US" u="sng" dirty="0" smtClean="0"/>
              <a:t>Question</a:t>
            </a:r>
            <a:r>
              <a:rPr lang="en-US" dirty="0" smtClean="0"/>
              <a:t>: Will plants that are given fertilizer grow better than plants that are not?</a:t>
            </a:r>
          </a:p>
          <a:p>
            <a:pPr marL="0" indent="0">
              <a:buNone/>
            </a:pPr>
            <a:endParaRPr lang="en-US" dirty="0"/>
          </a:p>
          <a:p>
            <a:pPr marL="0" indent="0" algn="ctr">
              <a:buNone/>
            </a:pPr>
            <a:endParaRPr lang="en-US" i="1" dirty="0" smtClean="0"/>
          </a:p>
          <a:p>
            <a:pPr marL="0" indent="0" algn="ctr">
              <a:buNone/>
            </a:pPr>
            <a:r>
              <a:rPr lang="en-US" i="1" dirty="0" smtClean="0"/>
              <a:t>(</a:t>
            </a:r>
            <a:r>
              <a:rPr lang="en-US" i="1" dirty="0" smtClean="0"/>
              <a:t>finish the rest on your own)</a:t>
            </a:r>
            <a:endParaRPr lang="en-US" i="1" dirty="0"/>
          </a:p>
        </p:txBody>
      </p:sp>
    </p:spTree>
    <p:extLst>
      <p:ext uri="{BB962C8B-B14F-4D97-AF65-F5344CB8AC3E}">
        <p14:creationId xmlns:p14="http://schemas.microsoft.com/office/powerpoint/2010/main" val="236418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Entrance Question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97821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Constants</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b="1" u="sng" dirty="0" smtClean="0"/>
              <a:t>constant</a:t>
            </a:r>
            <a:r>
              <a:rPr lang="en-US" dirty="0" smtClean="0"/>
              <a:t> </a:t>
            </a:r>
            <a:r>
              <a:rPr lang="en-US" dirty="0" smtClean="0"/>
              <a:t>is something that you keep the same in your </a:t>
            </a:r>
            <a:r>
              <a:rPr lang="en-US" dirty="0" smtClean="0"/>
              <a:t>experiment.</a:t>
            </a:r>
          </a:p>
          <a:p>
            <a:endParaRPr lang="en-US" sz="1000" dirty="0"/>
          </a:p>
          <a:p>
            <a:pPr marL="0" indent="0">
              <a:buNone/>
            </a:pPr>
            <a:r>
              <a:rPr lang="en-US" dirty="0" smtClean="0"/>
              <a:t>There </a:t>
            </a:r>
            <a:r>
              <a:rPr lang="en-US" dirty="0" smtClean="0"/>
              <a:t>should be </a:t>
            </a:r>
            <a:r>
              <a:rPr lang="en-US" b="1" u="sng" dirty="0" smtClean="0"/>
              <a:t>many</a:t>
            </a:r>
            <a:r>
              <a:rPr lang="en-US" dirty="0" smtClean="0"/>
              <a:t> </a:t>
            </a:r>
            <a:r>
              <a:rPr lang="en-US" dirty="0" smtClean="0"/>
              <a:t>constants </a:t>
            </a:r>
            <a:r>
              <a:rPr lang="en-US" dirty="0" smtClean="0"/>
              <a:t>in an </a:t>
            </a:r>
            <a:r>
              <a:rPr lang="en-US" dirty="0" smtClean="0"/>
              <a:t>experiment.</a:t>
            </a:r>
          </a:p>
          <a:p>
            <a:endParaRPr lang="en-US" sz="1000" dirty="0"/>
          </a:p>
          <a:p>
            <a:pPr marL="0" indent="0">
              <a:buNone/>
            </a:pPr>
            <a:r>
              <a:rPr lang="en-US" dirty="0" smtClean="0"/>
              <a:t>Example: When </a:t>
            </a:r>
            <a:r>
              <a:rPr lang="en-US" dirty="0" smtClean="0"/>
              <a:t>we test the strength of different brands of wet paper towels, the controls should be:</a:t>
            </a:r>
          </a:p>
        </p:txBody>
      </p:sp>
    </p:spTree>
    <p:extLst>
      <p:ext uri="{BB962C8B-B14F-4D97-AF65-F5344CB8AC3E}">
        <p14:creationId xmlns:p14="http://schemas.microsoft.com/office/powerpoint/2010/main" val="3234322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lstStyle/>
          <a:p>
            <a:r>
              <a:rPr lang="en-US" dirty="0" smtClean="0"/>
              <a:t>A </a:t>
            </a:r>
            <a:r>
              <a:rPr lang="en-US" b="1" u="sng" dirty="0" smtClean="0"/>
              <a:t>variable</a:t>
            </a:r>
            <a:r>
              <a:rPr lang="en-US" dirty="0" smtClean="0"/>
              <a:t> is something that changes in an experiment in order to test a hypothesis.</a:t>
            </a:r>
          </a:p>
          <a:p>
            <a:pPr lvl="1"/>
            <a:r>
              <a:rPr lang="en-US" dirty="0" smtClean="0"/>
              <a:t>The </a:t>
            </a:r>
            <a:r>
              <a:rPr lang="en-US" b="1" u="sng" dirty="0" smtClean="0"/>
              <a:t>independent</a:t>
            </a:r>
            <a:r>
              <a:rPr lang="en-US" dirty="0" smtClean="0"/>
              <a:t> variable is the variable that is changed on purpose to test your hypothesis.</a:t>
            </a:r>
          </a:p>
          <a:p>
            <a:pPr lvl="1"/>
            <a:r>
              <a:rPr lang="en-US" dirty="0" smtClean="0"/>
              <a:t>The </a:t>
            </a:r>
            <a:r>
              <a:rPr lang="en-US" b="1" u="sng" dirty="0" smtClean="0"/>
              <a:t>dependent</a:t>
            </a:r>
            <a:r>
              <a:rPr lang="en-US" dirty="0" smtClean="0"/>
              <a:t> variable is the variable that changes as a result of the independent variable.</a:t>
            </a:r>
          </a:p>
          <a:p>
            <a:r>
              <a:rPr lang="en-US" dirty="0" smtClean="0"/>
              <a:t>There should be </a:t>
            </a:r>
            <a:r>
              <a:rPr lang="en-US" b="1" u="sng" dirty="0" smtClean="0"/>
              <a:t>one</a:t>
            </a:r>
            <a:r>
              <a:rPr lang="en-US" dirty="0" smtClean="0"/>
              <a:t> independent variable in an experiment.</a:t>
            </a:r>
            <a:endParaRPr lang="en-US" dirty="0"/>
          </a:p>
        </p:txBody>
      </p:sp>
    </p:spTree>
    <p:extLst>
      <p:ext uri="{BB962C8B-B14F-4D97-AF65-F5344CB8AC3E}">
        <p14:creationId xmlns:p14="http://schemas.microsoft.com/office/powerpoint/2010/main" val="1268982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lstStyle/>
          <a:p>
            <a:pPr marL="0" indent="0">
              <a:buNone/>
            </a:pPr>
            <a:r>
              <a:rPr lang="en-US" dirty="0" smtClean="0"/>
              <a:t>Question: Do Brawny or Bounty paper towels absorb more water?</a:t>
            </a:r>
          </a:p>
          <a:p>
            <a:pPr marL="0" indent="0">
              <a:buNone/>
            </a:pPr>
            <a:endParaRPr lang="en-US" dirty="0"/>
          </a:p>
          <a:p>
            <a:pPr marL="0" indent="0">
              <a:buNone/>
            </a:pPr>
            <a:r>
              <a:rPr lang="en-US" dirty="0" smtClean="0"/>
              <a:t>Independent:</a:t>
            </a:r>
          </a:p>
          <a:p>
            <a:pPr marL="0" indent="0">
              <a:buNone/>
            </a:pPr>
            <a:endParaRPr lang="en-US" dirty="0"/>
          </a:p>
          <a:p>
            <a:pPr marL="0" indent="0">
              <a:buNone/>
            </a:pPr>
            <a:r>
              <a:rPr lang="en-US" dirty="0" smtClean="0"/>
              <a:t>Dependent:</a:t>
            </a:r>
            <a:endParaRPr lang="en-US" dirty="0"/>
          </a:p>
        </p:txBody>
      </p:sp>
    </p:spTree>
    <p:extLst>
      <p:ext uri="{BB962C8B-B14F-4D97-AF65-F5344CB8AC3E}">
        <p14:creationId xmlns:p14="http://schemas.microsoft.com/office/powerpoint/2010/main" val="1344581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lstStyle/>
          <a:p>
            <a:pPr marL="0" indent="0">
              <a:buNone/>
            </a:pPr>
            <a:r>
              <a:rPr lang="en-US" dirty="0" smtClean="0"/>
              <a:t>Question: Does grass grow taller with Scotts fertilizer or the generic </a:t>
            </a:r>
            <a:r>
              <a:rPr lang="en-US" smtClean="0"/>
              <a:t>brand fertilizer?</a:t>
            </a:r>
            <a:endParaRPr lang="en-US" dirty="0" smtClean="0"/>
          </a:p>
          <a:p>
            <a:pPr marL="0" indent="0">
              <a:buNone/>
            </a:pPr>
            <a:endParaRPr lang="en-US" dirty="0"/>
          </a:p>
          <a:p>
            <a:pPr marL="0" indent="0">
              <a:buNone/>
            </a:pPr>
            <a:r>
              <a:rPr lang="en-US" dirty="0" smtClean="0"/>
              <a:t>Independent:</a:t>
            </a:r>
          </a:p>
          <a:p>
            <a:pPr marL="0" indent="0">
              <a:buNone/>
            </a:pPr>
            <a:endParaRPr lang="en-US" dirty="0"/>
          </a:p>
          <a:p>
            <a:pPr marL="0" indent="0">
              <a:buNone/>
            </a:pPr>
            <a:r>
              <a:rPr lang="en-US" dirty="0" smtClean="0"/>
              <a:t>Dependent:</a:t>
            </a:r>
            <a:endParaRPr lang="en-US" dirty="0"/>
          </a:p>
        </p:txBody>
      </p:sp>
    </p:spTree>
    <p:extLst>
      <p:ext uri="{BB962C8B-B14F-4D97-AF65-F5344CB8AC3E}">
        <p14:creationId xmlns:p14="http://schemas.microsoft.com/office/powerpoint/2010/main" val="1151986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Scientific Method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6552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dirty="0" smtClean="0"/>
              <a:t>Do cards get better gas mileage using regular or premium gas?</a:t>
            </a:r>
          </a:p>
          <a:p>
            <a:pPr marL="0" indent="0">
              <a:buNone/>
            </a:pPr>
            <a:endParaRPr lang="en-US" dirty="0"/>
          </a:p>
          <a:p>
            <a:pPr marL="0" indent="0">
              <a:buNone/>
            </a:pPr>
            <a:r>
              <a:rPr lang="en-US" dirty="0" smtClean="0"/>
              <a:t>Independent Variable:</a:t>
            </a:r>
          </a:p>
          <a:p>
            <a:pPr marL="0" indent="0">
              <a:buNone/>
            </a:pPr>
            <a:endParaRPr lang="en-US" dirty="0"/>
          </a:p>
          <a:p>
            <a:pPr marL="0" indent="0">
              <a:buNone/>
            </a:pPr>
            <a:r>
              <a:rPr lang="en-US" dirty="0" smtClean="0"/>
              <a:t>Dependent Variable:</a:t>
            </a:r>
          </a:p>
          <a:p>
            <a:pPr marL="0" indent="0">
              <a:buNone/>
            </a:pPr>
            <a:endParaRPr lang="en-US" dirty="0"/>
          </a:p>
          <a:p>
            <a:pPr marL="0" indent="0">
              <a:buNone/>
            </a:pPr>
            <a:r>
              <a:rPr lang="en-US" dirty="0" smtClean="0"/>
              <a:t>Constants</a:t>
            </a:r>
            <a:r>
              <a:rPr lang="en-US" dirty="0" smtClean="0"/>
              <a:t>:</a:t>
            </a:r>
            <a:endParaRPr lang="en-US" dirty="0"/>
          </a:p>
        </p:txBody>
      </p:sp>
    </p:spTree>
    <p:extLst>
      <p:ext uri="{BB962C8B-B14F-4D97-AF65-F5344CB8AC3E}">
        <p14:creationId xmlns:p14="http://schemas.microsoft.com/office/powerpoint/2010/main" val="4041916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Entrance Question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6832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pPr marL="0" indent="0">
              <a:buNone/>
            </a:pPr>
            <a:r>
              <a:rPr lang="en-US" dirty="0" smtClean="0"/>
              <a:t>In a science experiment, the </a:t>
            </a:r>
            <a:r>
              <a:rPr lang="en-US" b="1" u="sng" dirty="0" smtClean="0"/>
              <a:t>procedure</a:t>
            </a:r>
            <a:r>
              <a:rPr lang="en-US" dirty="0" smtClean="0"/>
              <a:t> is provided to give step-by-step instructions for how to carry out the experiment.</a:t>
            </a:r>
          </a:p>
          <a:p>
            <a:pPr marL="0" indent="0">
              <a:buNone/>
            </a:pPr>
            <a:endParaRPr lang="en-US" dirty="0"/>
          </a:p>
          <a:p>
            <a:pPr marL="0" indent="0">
              <a:buNone/>
            </a:pPr>
            <a:r>
              <a:rPr lang="en-US" dirty="0" smtClean="0"/>
              <a:t>When writing your procedure, be </a:t>
            </a:r>
            <a:r>
              <a:rPr lang="en-US" b="1" u="sng" dirty="0" smtClean="0"/>
              <a:t>brief</a:t>
            </a:r>
            <a:r>
              <a:rPr lang="en-US" dirty="0" smtClean="0"/>
              <a:t> but </a:t>
            </a:r>
            <a:r>
              <a:rPr lang="en-US" b="1" u="sng" dirty="0" smtClean="0"/>
              <a:t>specific</a:t>
            </a:r>
            <a:r>
              <a:rPr lang="en-US" dirty="0" smtClean="0"/>
              <a:t>.</a:t>
            </a:r>
          </a:p>
          <a:p>
            <a:pPr marL="0" indent="0">
              <a:buNone/>
            </a:pPr>
            <a:endParaRPr lang="en-US" dirty="0"/>
          </a:p>
          <a:p>
            <a:pPr marL="0" indent="0">
              <a:buNone/>
            </a:pPr>
            <a:r>
              <a:rPr lang="en-US" dirty="0" smtClean="0"/>
              <a:t>Your procedure should be written well enough that </a:t>
            </a:r>
            <a:r>
              <a:rPr lang="en-US" b="1" u="sng" dirty="0" smtClean="0"/>
              <a:t>someone with less knowledge could duplicate your experiment</a:t>
            </a:r>
            <a:r>
              <a:rPr lang="en-US" dirty="0" smtClean="0"/>
              <a:t>.</a:t>
            </a:r>
            <a:endParaRPr lang="en-US" dirty="0"/>
          </a:p>
        </p:txBody>
      </p:sp>
    </p:spTree>
    <p:extLst>
      <p:ext uri="{BB962C8B-B14F-4D97-AF65-F5344CB8AC3E}">
        <p14:creationId xmlns:p14="http://schemas.microsoft.com/office/powerpoint/2010/main" val="353815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Label each sample procedure as STRONG or WEAK.</a:t>
            </a:r>
          </a:p>
          <a:p>
            <a:pPr marL="0" indent="0">
              <a:buNone/>
            </a:pPr>
            <a:r>
              <a:rPr lang="en-US" dirty="0" smtClean="0"/>
              <a:t>__________________</a:t>
            </a:r>
          </a:p>
          <a:p>
            <a:pPr marL="0" indent="0">
              <a:buNone/>
            </a:pPr>
            <a:r>
              <a:rPr lang="en-US" u="sng" dirty="0" smtClean="0"/>
              <a:t>Step </a:t>
            </a:r>
            <a:r>
              <a:rPr lang="en-US" u="sng" dirty="0"/>
              <a:t>1</a:t>
            </a:r>
            <a:r>
              <a:rPr lang="en-US" dirty="0"/>
              <a:t>: Plant four plants in pots. </a:t>
            </a:r>
          </a:p>
          <a:p>
            <a:pPr marL="0" indent="0">
              <a:buNone/>
            </a:pPr>
            <a:r>
              <a:rPr lang="en-US" u="sng" dirty="0"/>
              <a:t>Step 2</a:t>
            </a:r>
            <a:r>
              <a:rPr lang="en-US" dirty="0"/>
              <a:t>: Place two plants in dark places and two in bright places.</a:t>
            </a:r>
          </a:p>
          <a:p>
            <a:pPr marL="0" indent="0">
              <a:buNone/>
            </a:pPr>
            <a:r>
              <a:rPr lang="en-US" u="sng" dirty="0"/>
              <a:t>Step 3</a:t>
            </a:r>
            <a:r>
              <a:rPr lang="en-US" dirty="0"/>
              <a:t>: Water the plants daily.</a:t>
            </a:r>
          </a:p>
          <a:p>
            <a:pPr marL="0" indent="0">
              <a:buNone/>
            </a:pPr>
            <a:r>
              <a:rPr lang="en-US" u="sng" dirty="0"/>
              <a:t>Step 4</a:t>
            </a:r>
            <a:r>
              <a:rPr lang="en-US" dirty="0"/>
              <a:t>: Measure the plants.</a:t>
            </a:r>
          </a:p>
          <a:p>
            <a:pPr marL="0" indent="0">
              <a:buNone/>
            </a:pPr>
            <a:r>
              <a:rPr lang="en-US" u="sng" dirty="0"/>
              <a:t>Step 5</a:t>
            </a:r>
            <a:r>
              <a:rPr lang="en-US" dirty="0"/>
              <a:t>: Record the data.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76709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0" indent="0">
              <a:buNone/>
            </a:pPr>
            <a:r>
              <a:rPr lang="en-US" dirty="0" smtClean="0"/>
              <a:t>__________________</a:t>
            </a:r>
          </a:p>
          <a:p>
            <a:pPr marL="0" indent="0">
              <a:buNone/>
            </a:pPr>
            <a:r>
              <a:rPr lang="en-US" u="sng" dirty="0" smtClean="0"/>
              <a:t>Step </a:t>
            </a:r>
            <a:r>
              <a:rPr lang="en-US" u="sng" dirty="0"/>
              <a:t>1</a:t>
            </a:r>
            <a:r>
              <a:rPr lang="en-US" dirty="0"/>
              <a:t>: Plant four geraniums of the same size in four pots of the same size.  </a:t>
            </a:r>
          </a:p>
          <a:p>
            <a:pPr marL="0" indent="0">
              <a:buNone/>
            </a:pPr>
            <a:r>
              <a:rPr lang="en-US" u="sng" dirty="0"/>
              <a:t>Step 2</a:t>
            </a:r>
            <a:r>
              <a:rPr lang="en-US" dirty="0"/>
              <a:t>: Place two plants in a dark closet with no exposure to sunlight and place two plants near a window with plenty of sunlight.  Do not move the plants for 7 days.</a:t>
            </a:r>
          </a:p>
          <a:p>
            <a:pPr marL="0" indent="0">
              <a:buNone/>
            </a:pPr>
            <a:r>
              <a:rPr lang="en-US" u="sng" dirty="0"/>
              <a:t>Step 3</a:t>
            </a:r>
            <a:r>
              <a:rPr lang="en-US" dirty="0"/>
              <a:t>: Give each plant 2 cups of water per day.</a:t>
            </a:r>
          </a:p>
          <a:p>
            <a:pPr marL="0" indent="0">
              <a:buNone/>
            </a:pPr>
            <a:r>
              <a:rPr lang="en-US" u="sng" dirty="0"/>
              <a:t>Step 4</a:t>
            </a:r>
            <a:r>
              <a:rPr lang="en-US" dirty="0"/>
              <a:t>: Using a ruler in centimeters, measure each plant daily.  Each plant should be measured from the base of its stem to the top of its tallest point.</a:t>
            </a:r>
          </a:p>
          <a:p>
            <a:pPr marL="0" indent="0">
              <a:buNone/>
            </a:pPr>
            <a:r>
              <a:rPr lang="en-US" u="sng" dirty="0"/>
              <a:t>Step 5</a:t>
            </a:r>
            <a:r>
              <a:rPr lang="en-US" dirty="0"/>
              <a:t>: Record the daily measurements in a table.</a:t>
            </a:r>
          </a:p>
          <a:p>
            <a:pPr marL="0" indent="0">
              <a:buNone/>
            </a:pPr>
            <a:r>
              <a:rPr lang="en-US" u="sng" dirty="0"/>
              <a:t>Step 6</a:t>
            </a:r>
            <a:r>
              <a:rPr lang="en-US" dirty="0"/>
              <a:t>: Calculate the average plant height for the two plants with light and the two plants without light.</a:t>
            </a:r>
          </a:p>
          <a:p>
            <a:pPr marL="0" indent="0">
              <a:buNone/>
            </a:pPr>
            <a:endParaRPr lang="en-US" dirty="0"/>
          </a:p>
        </p:txBody>
      </p:sp>
    </p:spTree>
    <p:extLst>
      <p:ext uri="{BB962C8B-B14F-4D97-AF65-F5344CB8AC3E}">
        <p14:creationId xmlns:p14="http://schemas.microsoft.com/office/powerpoint/2010/main" val="3379171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pPr marL="0" indent="0">
              <a:buNone/>
            </a:pPr>
            <a:r>
              <a:rPr lang="en-US" dirty="0" smtClean="0"/>
              <a:t>What made one procedure better than the other?</a:t>
            </a:r>
            <a:endParaRPr lang="en-US" dirty="0"/>
          </a:p>
        </p:txBody>
      </p:sp>
    </p:spTree>
    <p:extLst>
      <p:ext uri="{BB962C8B-B14F-4D97-AF65-F5344CB8AC3E}">
        <p14:creationId xmlns:p14="http://schemas.microsoft.com/office/powerpoint/2010/main" val="2086899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As you carry out the procedure of an experiment, you should always </a:t>
            </a:r>
            <a:r>
              <a:rPr lang="en-US" b="1" u="sng" dirty="0" smtClean="0"/>
              <a:t>record your data</a:t>
            </a:r>
            <a:r>
              <a:rPr lang="en-US" dirty="0" smtClean="0"/>
              <a:t>.</a:t>
            </a:r>
          </a:p>
          <a:p>
            <a:pPr marL="0" indent="0">
              <a:buNone/>
            </a:pPr>
            <a:endParaRPr lang="en-US" dirty="0"/>
          </a:p>
          <a:p>
            <a:pPr marL="0" indent="0">
              <a:buNone/>
            </a:pPr>
            <a:r>
              <a:rPr lang="en-US" dirty="0" smtClean="0"/>
              <a:t>This data should then be </a:t>
            </a:r>
            <a:r>
              <a:rPr lang="en-US" b="1" u="sng" dirty="0" smtClean="0"/>
              <a:t>organized</a:t>
            </a:r>
            <a:r>
              <a:rPr lang="en-US" dirty="0" smtClean="0"/>
              <a:t> and </a:t>
            </a:r>
            <a:r>
              <a:rPr lang="en-US" b="1" u="sng" dirty="0" smtClean="0"/>
              <a:t>analyzed</a:t>
            </a:r>
            <a:r>
              <a:rPr lang="en-US" dirty="0" smtClean="0"/>
              <a:t> to better understand your results.</a:t>
            </a:r>
          </a:p>
          <a:p>
            <a:pPr marL="0" indent="0">
              <a:buNone/>
            </a:pPr>
            <a:endParaRPr lang="en-US" dirty="0"/>
          </a:p>
          <a:p>
            <a:pPr marL="0" indent="0">
              <a:buNone/>
            </a:pPr>
            <a:r>
              <a:rPr lang="en-US" dirty="0" smtClean="0"/>
              <a:t>This often involves creating </a:t>
            </a:r>
            <a:r>
              <a:rPr lang="en-US" b="1" u="sng" dirty="0" smtClean="0"/>
              <a:t>tables</a:t>
            </a:r>
            <a:r>
              <a:rPr lang="en-US" dirty="0" smtClean="0"/>
              <a:t> and </a:t>
            </a:r>
            <a:r>
              <a:rPr lang="en-US" b="1" u="sng" dirty="0" smtClean="0"/>
              <a:t>graphs</a:t>
            </a:r>
            <a:r>
              <a:rPr lang="en-US" dirty="0" smtClean="0"/>
              <a:t> to display the data.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4828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pPr marL="0" indent="0">
              <a:buNone/>
            </a:pPr>
            <a:r>
              <a:rPr lang="en-US" dirty="0" smtClean="0"/>
              <a:t>The most common types of graphs used this year to display experimental data are </a:t>
            </a:r>
            <a:r>
              <a:rPr lang="en-US" b="1" u="sng" dirty="0" smtClean="0"/>
              <a:t>bar graphs</a:t>
            </a:r>
            <a:r>
              <a:rPr lang="en-US" dirty="0" smtClean="0"/>
              <a:t> and </a:t>
            </a:r>
            <a:r>
              <a:rPr lang="en-US" b="1" u="sng" dirty="0" smtClean="0"/>
              <a:t>line graphs</a:t>
            </a:r>
            <a:r>
              <a:rPr lang="en-US" dirty="0" smtClean="0"/>
              <a:t>.</a:t>
            </a:r>
          </a:p>
          <a:p>
            <a:pPr marL="0" indent="0">
              <a:buNone/>
            </a:pPr>
            <a:endParaRPr lang="en-US" dirty="0"/>
          </a:p>
          <a:p>
            <a:pPr marL="0" indent="0">
              <a:buNone/>
            </a:pPr>
            <a:endParaRPr lang="en-US" dirty="0"/>
          </a:p>
        </p:txBody>
      </p:sp>
      <p:pic>
        <p:nvPicPr>
          <p:cNvPr id="1028" name="Picture 4" descr="http://ircentral.airws.org/ircontent/ogt/ogt_bank/item_6317_v36_graphics5_pngalph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505200"/>
            <a:ext cx="3439046" cy="2819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mathwithlarry.com/lessons/lessonimages/barchar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714" y="3505200"/>
            <a:ext cx="3235113" cy="254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352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pPr marL="0" indent="0">
              <a:buNone/>
            </a:pPr>
            <a:r>
              <a:rPr lang="en-US" b="1" u="sng" dirty="0" smtClean="0"/>
              <a:t>Bar graphs </a:t>
            </a:r>
            <a:r>
              <a:rPr lang="en-US" dirty="0" smtClean="0"/>
              <a:t>are best used when comparing two or more quantities.</a:t>
            </a:r>
          </a:p>
          <a:p>
            <a:pPr marL="0" indent="0">
              <a:buNone/>
            </a:pPr>
            <a:endParaRPr lang="en-US" dirty="0"/>
          </a:p>
          <a:p>
            <a:pPr marL="0" indent="0">
              <a:buNone/>
            </a:pPr>
            <a:r>
              <a:rPr lang="en-US" dirty="0" smtClean="0"/>
              <a:t>Example: Speed is measured for the same runner using two different brands of shoes.</a:t>
            </a:r>
            <a:endParaRPr lang="en-US" dirty="0"/>
          </a:p>
        </p:txBody>
      </p:sp>
    </p:spTree>
    <p:extLst>
      <p:ext uri="{BB962C8B-B14F-4D97-AF65-F5344CB8AC3E}">
        <p14:creationId xmlns:p14="http://schemas.microsoft.com/office/powerpoint/2010/main" val="165853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pPr marL="0" indent="0">
              <a:buNone/>
            </a:pPr>
            <a:r>
              <a:rPr lang="en-US" b="1" u="sng" dirty="0" smtClean="0"/>
              <a:t>Line graphs</a:t>
            </a:r>
            <a:r>
              <a:rPr lang="en-US" dirty="0" smtClean="0"/>
              <a:t> are best used when tracking a change in measurements over a period of time.</a:t>
            </a:r>
          </a:p>
          <a:p>
            <a:pPr marL="0" indent="0">
              <a:buNone/>
            </a:pPr>
            <a:endParaRPr lang="en-US" dirty="0"/>
          </a:p>
          <a:p>
            <a:pPr marL="0" indent="0">
              <a:buNone/>
            </a:pPr>
            <a:r>
              <a:rPr lang="en-US" dirty="0" smtClean="0"/>
              <a:t>Example: Plant heights are measured throughout a week as they are given different amounts of sunlight.</a:t>
            </a:r>
            <a:endParaRPr lang="en-US" dirty="0"/>
          </a:p>
        </p:txBody>
      </p:sp>
    </p:spTree>
    <p:extLst>
      <p:ext uri="{BB962C8B-B14F-4D97-AF65-F5344CB8AC3E}">
        <p14:creationId xmlns:p14="http://schemas.microsoft.com/office/powerpoint/2010/main" val="48312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Questions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A good scientific question can be answered by a </a:t>
            </a:r>
            <a:r>
              <a:rPr lang="en-US" b="1" u="sng" dirty="0" smtClean="0"/>
              <a:t>direct observation </a:t>
            </a:r>
            <a:r>
              <a:rPr lang="en-US" dirty="0" smtClean="0"/>
              <a:t>and not by </a:t>
            </a:r>
            <a:r>
              <a:rPr lang="en-US" b="1" u="sng" dirty="0" smtClean="0"/>
              <a:t>an opinion</a:t>
            </a:r>
            <a:r>
              <a:rPr lang="en-US" dirty="0" smtClean="0"/>
              <a:t>.</a:t>
            </a:r>
          </a:p>
          <a:p>
            <a:r>
              <a:rPr lang="en-US" dirty="0" smtClean="0"/>
              <a:t>Good scientific questions are very </a:t>
            </a:r>
            <a:r>
              <a:rPr lang="en-US" b="1" u="sng" dirty="0" smtClean="0"/>
              <a:t>specific</a:t>
            </a:r>
            <a:r>
              <a:rPr lang="en-US" dirty="0" smtClean="0"/>
              <a:t>.</a:t>
            </a:r>
          </a:p>
          <a:p>
            <a:pPr lvl="1"/>
            <a:r>
              <a:rPr lang="en-US" dirty="0" smtClean="0"/>
              <a:t>Examples:</a:t>
            </a:r>
          </a:p>
          <a:p>
            <a:pPr lvl="2"/>
            <a:r>
              <a:rPr lang="en-US" dirty="0" smtClean="0"/>
              <a:t>Does Tide or CVS detergent remove ketchup stains better?</a:t>
            </a:r>
          </a:p>
          <a:p>
            <a:pPr lvl="2"/>
            <a:r>
              <a:rPr lang="en-US" dirty="0" smtClean="0"/>
              <a:t>Do plants grow better with fertilizer or without fertilizer?</a:t>
            </a:r>
          </a:p>
          <a:p>
            <a:pPr lvl="2"/>
            <a:r>
              <a:rPr lang="en-US" dirty="0" smtClean="0"/>
              <a:t>Do your fingers wrinkle faster in hot water or cold water?</a:t>
            </a:r>
          </a:p>
          <a:p>
            <a:pPr lvl="2"/>
            <a:r>
              <a:rPr lang="en-US" dirty="0" smtClean="0"/>
              <a:t>Does water freeze faster with salt or without salt?</a:t>
            </a:r>
          </a:p>
          <a:p>
            <a:endParaRPr lang="en-US" dirty="0"/>
          </a:p>
        </p:txBody>
      </p:sp>
    </p:spTree>
    <p:extLst>
      <p:ext uri="{BB962C8B-B14F-4D97-AF65-F5344CB8AC3E}">
        <p14:creationId xmlns:p14="http://schemas.microsoft.com/office/powerpoint/2010/main" val="275563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Label each scenario with BAR or LINE to tell which graph best displays the data.</a:t>
            </a:r>
          </a:p>
          <a:p>
            <a:pPr marL="0" indent="0">
              <a:buNone/>
            </a:pPr>
            <a:endParaRPr lang="en-US" dirty="0"/>
          </a:p>
          <a:p>
            <a:pPr marL="0" indent="0">
              <a:buNone/>
            </a:pPr>
            <a:r>
              <a:rPr lang="en-US" dirty="0"/>
              <a:t>_________________	Heart rate is measured every hour for a day in a stressful environment and for a day in a relaxing environment.</a:t>
            </a:r>
          </a:p>
          <a:p>
            <a:pPr marL="0" indent="0">
              <a:buNone/>
            </a:pPr>
            <a:endParaRPr lang="en-US" dirty="0"/>
          </a:p>
          <a:p>
            <a:pPr marL="0" indent="0">
              <a:buNone/>
            </a:pPr>
            <a:r>
              <a:rPr lang="en-US" dirty="0"/>
              <a:t>_________________	One sheet of four different brands of paper towels are tested to see how much weight they can hold before tearing.</a:t>
            </a:r>
          </a:p>
          <a:p>
            <a:pPr marL="0" indent="0">
              <a:buNone/>
            </a:pPr>
            <a:endParaRPr lang="en-US" dirty="0"/>
          </a:p>
        </p:txBody>
      </p:sp>
    </p:spTree>
    <p:extLst>
      <p:ext uri="{BB962C8B-B14F-4D97-AF65-F5344CB8AC3E}">
        <p14:creationId xmlns:p14="http://schemas.microsoft.com/office/powerpoint/2010/main" val="294998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Label each scenario with BAR or LINE to tell which graph best displays the data.</a:t>
            </a:r>
          </a:p>
          <a:p>
            <a:pPr marL="0" indent="0">
              <a:buNone/>
            </a:pPr>
            <a:endParaRPr lang="en-US" dirty="0"/>
          </a:p>
          <a:p>
            <a:pPr marL="0" indent="0">
              <a:buNone/>
            </a:pPr>
            <a:r>
              <a:rPr lang="en-US" dirty="0"/>
              <a:t>_________________	Two different brands of golf balls are dropped from the same height to measure how high each ball bounces.</a:t>
            </a:r>
          </a:p>
          <a:p>
            <a:pPr marL="0" indent="0">
              <a:buNone/>
            </a:pPr>
            <a:endParaRPr lang="en-US" dirty="0"/>
          </a:p>
          <a:p>
            <a:pPr marL="0" indent="0">
              <a:buNone/>
            </a:pPr>
            <a:r>
              <a:rPr lang="en-US" dirty="0"/>
              <a:t>_________________	Weights of two puppies are measured each week for two months.  One puppy is fed two small servings per day and one puppy is fed one large serving per day.</a:t>
            </a:r>
          </a:p>
          <a:p>
            <a:pPr marL="0" indent="0">
              <a:buNone/>
            </a:pPr>
            <a:endParaRPr lang="en-US" dirty="0"/>
          </a:p>
        </p:txBody>
      </p:sp>
    </p:spTree>
    <p:extLst>
      <p:ext uri="{BB962C8B-B14F-4D97-AF65-F5344CB8AC3E}">
        <p14:creationId xmlns:p14="http://schemas.microsoft.com/office/powerpoint/2010/main" val="336727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u="sng" dirty="0" smtClean="0"/>
              <a:t>conclusion</a:t>
            </a:r>
            <a:r>
              <a:rPr lang="en-US" dirty="0" smtClean="0"/>
              <a:t> wraps up an experiment.</a:t>
            </a:r>
          </a:p>
          <a:p>
            <a:pPr marL="0" indent="0">
              <a:buNone/>
            </a:pPr>
            <a:endParaRPr lang="en-US" dirty="0"/>
          </a:p>
          <a:p>
            <a:pPr marL="0" indent="0">
              <a:buNone/>
            </a:pPr>
            <a:r>
              <a:rPr lang="en-US" dirty="0" smtClean="0"/>
              <a:t>The conclusion uses </a:t>
            </a:r>
            <a:r>
              <a:rPr lang="en-US" b="1" u="sng" dirty="0" smtClean="0"/>
              <a:t>complete sentences </a:t>
            </a:r>
            <a:r>
              <a:rPr lang="en-US" dirty="0" smtClean="0"/>
              <a:t>and includes the following information: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1952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1.  It summarizes the </a:t>
            </a:r>
            <a:r>
              <a:rPr lang="en-US" b="1" u="sng" dirty="0" smtClean="0"/>
              <a:t>results</a:t>
            </a:r>
            <a:r>
              <a:rPr lang="en-US" dirty="0" smtClean="0"/>
              <a:t> of the experiment.</a:t>
            </a:r>
          </a:p>
          <a:p>
            <a:pPr marL="0" indent="0">
              <a:buNone/>
            </a:pPr>
            <a:r>
              <a:rPr lang="en-US" dirty="0" smtClean="0"/>
              <a:t>2.  It compares the results of the experiment to the </a:t>
            </a:r>
            <a:r>
              <a:rPr lang="en-US" b="1" u="sng" dirty="0" smtClean="0"/>
              <a:t>hypothesis</a:t>
            </a:r>
            <a:r>
              <a:rPr lang="en-US" dirty="0" smtClean="0"/>
              <a:t>.</a:t>
            </a:r>
          </a:p>
          <a:p>
            <a:pPr marL="0" indent="0">
              <a:buNone/>
            </a:pPr>
            <a:r>
              <a:rPr lang="en-US" dirty="0"/>
              <a:t>	</a:t>
            </a:r>
            <a:r>
              <a:rPr lang="en-US" dirty="0" smtClean="0"/>
              <a:t>Ex: The results </a:t>
            </a:r>
            <a:r>
              <a:rPr lang="en-US" b="1" u="sng" dirty="0" smtClean="0"/>
              <a:t>support</a:t>
            </a:r>
            <a:r>
              <a:rPr lang="en-US" dirty="0" smtClean="0"/>
              <a:t> my hypothesis.</a:t>
            </a:r>
          </a:p>
          <a:p>
            <a:pPr marL="0" indent="0">
              <a:buNone/>
            </a:pPr>
            <a:r>
              <a:rPr lang="en-US" dirty="0"/>
              <a:t>	</a:t>
            </a:r>
            <a:r>
              <a:rPr lang="en-US" dirty="0" smtClean="0"/>
              <a:t>	OR</a:t>
            </a:r>
          </a:p>
          <a:p>
            <a:pPr marL="0" indent="0">
              <a:buNone/>
            </a:pPr>
            <a:r>
              <a:rPr lang="en-US" dirty="0"/>
              <a:t>	</a:t>
            </a:r>
            <a:r>
              <a:rPr lang="en-US" dirty="0" smtClean="0"/>
              <a:t>      The results </a:t>
            </a:r>
            <a:r>
              <a:rPr lang="en-US" b="1" u="sng" dirty="0" smtClean="0"/>
              <a:t>reject</a:t>
            </a:r>
            <a:r>
              <a:rPr lang="en-US" dirty="0" smtClean="0"/>
              <a:t> my hypothesis.</a:t>
            </a:r>
          </a:p>
          <a:p>
            <a:pPr marL="0" indent="0">
              <a:buNone/>
            </a:pPr>
            <a:r>
              <a:rPr lang="en-US" dirty="0" smtClean="0"/>
              <a:t>3. It provides </a:t>
            </a:r>
            <a:r>
              <a:rPr lang="en-US" b="1" u="sng" dirty="0" smtClean="0"/>
              <a:t>suggestions</a:t>
            </a:r>
            <a:r>
              <a:rPr lang="en-US" dirty="0" smtClean="0"/>
              <a:t> or </a:t>
            </a:r>
            <a:r>
              <a:rPr lang="en-US" b="1" u="sng" dirty="0" smtClean="0"/>
              <a:t>plans</a:t>
            </a:r>
            <a:r>
              <a:rPr lang="en-US" dirty="0" smtClean="0"/>
              <a:t> for further research and/or experimentation.</a:t>
            </a:r>
          </a:p>
        </p:txBody>
      </p:sp>
    </p:spTree>
    <p:extLst>
      <p:ext uri="{BB962C8B-B14F-4D97-AF65-F5344CB8AC3E}">
        <p14:creationId xmlns:p14="http://schemas.microsoft.com/office/powerpoint/2010/main" val="43907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Label each sample conclusion as STRONG or WEAK.</a:t>
            </a:r>
          </a:p>
          <a:p>
            <a:pPr marL="0" indent="0">
              <a:buNone/>
            </a:pPr>
            <a:endParaRPr lang="en-US" dirty="0"/>
          </a:p>
          <a:p>
            <a:pPr marL="0" indent="0">
              <a:buNone/>
            </a:pPr>
            <a:r>
              <a:rPr lang="en-US" dirty="0"/>
              <a:t>_________________	After one week, the plant grew the most under the red light.  This is what I thought would happen.</a:t>
            </a:r>
          </a:p>
          <a:p>
            <a:pPr marL="0" indent="0">
              <a:buNone/>
            </a:pPr>
            <a:endParaRPr lang="en-US" dirty="0"/>
          </a:p>
        </p:txBody>
      </p:sp>
    </p:spTree>
    <p:extLst>
      <p:ext uri="{BB962C8B-B14F-4D97-AF65-F5344CB8AC3E}">
        <p14:creationId xmlns:p14="http://schemas.microsoft.com/office/powerpoint/2010/main" val="37571184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Label each sample conclusion as STRONG or WEAK.</a:t>
            </a:r>
          </a:p>
          <a:p>
            <a:pPr marL="0" indent="0">
              <a:buNone/>
            </a:pPr>
            <a:endParaRPr lang="en-US" dirty="0"/>
          </a:p>
          <a:p>
            <a:pPr marL="0" indent="0">
              <a:buNone/>
            </a:pPr>
            <a:r>
              <a:rPr lang="en-US" dirty="0"/>
              <a:t>_________________	The results of the experiment show that Kroger brand nail polish remover removes more finger nail polish than </a:t>
            </a:r>
            <a:r>
              <a:rPr lang="en-US" dirty="0" err="1"/>
              <a:t>Cutex</a:t>
            </a:r>
            <a:r>
              <a:rPr lang="en-US" dirty="0"/>
              <a:t> brand.  These results reject my hypothesis, which said the name brand nail polish remover would work best.  I plan to continue testing Kroger’s nail polish remover against other name brand products.</a:t>
            </a:r>
          </a:p>
          <a:p>
            <a:pPr marL="0" indent="0">
              <a:buNone/>
            </a:pPr>
            <a:endParaRPr lang="en-US" dirty="0"/>
          </a:p>
        </p:txBody>
      </p:sp>
    </p:spTree>
    <p:extLst>
      <p:ext uri="{BB962C8B-B14F-4D97-AF65-F5344CB8AC3E}">
        <p14:creationId xmlns:p14="http://schemas.microsoft.com/office/powerpoint/2010/main" val="1891977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Label each sample conclusion as STRONG or WEAK.</a:t>
            </a:r>
          </a:p>
          <a:p>
            <a:pPr marL="0" indent="0">
              <a:buNone/>
            </a:pPr>
            <a:endParaRPr lang="en-US" dirty="0"/>
          </a:p>
          <a:p>
            <a:pPr marL="0" indent="0">
              <a:buNone/>
            </a:pPr>
            <a:r>
              <a:rPr lang="en-US" dirty="0"/>
              <a:t>_________________	The experiment revealed that nitrogen kept the balloon inflated 10 or more days longer than the other gases used to fill the balloons.  This supports my hypothesis.  It would be good to test the nitrogen inflated balloons in extreme temperatures next.</a:t>
            </a:r>
          </a:p>
          <a:p>
            <a:pPr marL="0" indent="0">
              <a:buNone/>
            </a:pPr>
            <a:endParaRPr lang="en-US" dirty="0"/>
          </a:p>
        </p:txBody>
      </p:sp>
    </p:spTree>
    <p:extLst>
      <p:ext uri="{BB962C8B-B14F-4D97-AF65-F5344CB8AC3E}">
        <p14:creationId xmlns:p14="http://schemas.microsoft.com/office/powerpoint/2010/main" val="31911950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a:t>A student saw a commercial for Fertilizer X and decided to put it to the test </a:t>
            </a:r>
            <a:r>
              <a:rPr lang="en-US" dirty="0" smtClean="0"/>
              <a:t>against </a:t>
            </a:r>
            <a:r>
              <a:rPr lang="en-US" dirty="0"/>
              <a:t>regular </a:t>
            </a:r>
            <a:r>
              <a:rPr lang="en-US" dirty="0" smtClean="0"/>
              <a:t>soil. He </a:t>
            </a:r>
            <a:r>
              <a:rPr lang="en-US" dirty="0"/>
              <a:t>hypothesized that Fertilizer X would cause the plant to grow taller.  After a week </a:t>
            </a:r>
            <a:r>
              <a:rPr lang="en-US" dirty="0" smtClean="0"/>
              <a:t>of measurements</a:t>
            </a:r>
            <a:r>
              <a:rPr lang="en-US" dirty="0"/>
              <a:t>, the plant using Fertilizer X was the same size as the plant using regular soil</a:t>
            </a:r>
            <a:r>
              <a:rPr lang="en-US" dirty="0" smtClean="0"/>
              <a:t>.</a:t>
            </a:r>
          </a:p>
          <a:p>
            <a:pPr marL="0" indent="0">
              <a:buNone/>
            </a:pPr>
            <a:endParaRPr lang="en-US" dirty="0"/>
          </a:p>
          <a:p>
            <a:pPr marL="0" indent="0">
              <a:buNone/>
            </a:pPr>
            <a:r>
              <a:rPr lang="en-US" dirty="0" smtClean="0"/>
              <a:t>What is the conclusion?</a:t>
            </a:r>
            <a:endParaRPr lang="en-US" dirty="0"/>
          </a:p>
          <a:p>
            <a:pPr marL="0" indent="0">
              <a:buNone/>
            </a:pPr>
            <a:endParaRPr lang="en-US" dirty="0"/>
          </a:p>
        </p:txBody>
      </p:sp>
    </p:spTree>
    <p:extLst>
      <p:ext uri="{BB962C8B-B14F-4D97-AF65-F5344CB8AC3E}">
        <p14:creationId xmlns:p14="http://schemas.microsoft.com/office/powerpoint/2010/main" val="1354605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Questions</a:t>
            </a:r>
            <a:endParaRPr lang="en-US" dirty="0"/>
          </a:p>
        </p:txBody>
      </p:sp>
      <p:sp>
        <p:nvSpPr>
          <p:cNvPr id="3" name="Content Placeholder 2"/>
          <p:cNvSpPr>
            <a:spLocks noGrp="1"/>
          </p:cNvSpPr>
          <p:nvPr>
            <p:ph idx="1"/>
          </p:nvPr>
        </p:nvSpPr>
        <p:spPr/>
        <p:txBody>
          <a:bodyPr/>
          <a:lstStyle/>
          <a:p>
            <a:r>
              <a:rPr lang="en-US" dirty="0" smtClean="0"/>
              <a:t>Most good scientific questions make a comparison with the word </a:t>
            </a:r>
            <a:r>
              <a:rPr lang="en-US" b="1" u="sng" dirty="0" smtClean="0"/>
              <a:t>OR</a:t>
            </a:r>
            <a:r>
              <a:rPr lang="en-US" dirty="0" smtClean="0"/>
              <a:t>.</a:t>
            </a:r>
          </a:p>
          <a:p>
            <a:r>
              <a:rPr lang="en-US" dirty="0" smtClean="0"/>
              <a:t>Some good scientific questions make a comparison with </a:t>
            </a:r>
            <a:r>
              <a:rPr lang="en-US" b="1" u="sng" dirty="0" smtClean="0"/>
              <a:t>more</a:t>
            </a:r>
            <a:r>
              <a:rPr lang="en-US" dirty="0" smtClean="0"/>
              <a:t> than 2 items.</a:t>
            </a:r>
            <a:endParaRPr lang="en-US" dirty="0"/>
          </a:p>
        </p:txBody>
      </p:sp>
    </p:spTree>
    <p:extLst>
      <p:ext uri="{BB962C8B-B14F-4D97-AF65-F5344CB8AC3E}">
        <p14:creationId xmlns:p14="http://schemas.microsoft.com/office/powerpoint/2010/main" val="154658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Which of the following are good scientific questions?  YES or NO?</a:t>
            </a:r>
          </a:p>
          <a:p>
            <a:pPr marL="0" indent="0">
              <a:buNone/>
            </a:pPr>
            <a:endParaRPr lang="en-US" dirty="0"/>
          </a:p>
          <a:p>
            <a:pPr marL="0" indent="0" algn="ctr">
              <a:buNone/>
            </a:pPr>
            <a:r>
              <a:rPr lang="en-US" dirty="0" smtClean="0"/>
              <a:t>What do birds eat?</a:t>
            </a:r>
          </a:p>
          <a:p>
            <a:pPr marL="0" indent="0" algn="ctr">
              <a:buNone/>
            </a:pPr>
            <a:endParaRPr lang="en-US" dirty="0" smtClean="0"/>
          </a:p>
          <a:p>
            <a:pPr marL="0" indent="0" algn="ctr">
              <a:buNone/>
            </a:pPr>
            <a:endParaRPr lang="en-US" dirty="0"/>
          </a:p>
          <a:p>
            <a:pPr marL="0" indent="0" algn="ctr">
              <a:buNone/>
            </a:pPr>
            <a:r>
              <a:rPr lang="en-US" dirty="0" smtClean="0"/>
              <a:t>________________</a:t>
            </a:r>
            <a:endParaRPr lang="en-US" dirty="0"/>
          </a:p>
        </p:txBody>
      </p:sp>
    </p:spTree>
    <p:extLst>
      <p:ext uri="{BB962C8B-B14F-4D97-AF65-F5344CB8AC3E}">
        <p14:creationId xmlns:p14="http://schemas.microsoft.com/office/powerpoint/2010/main" val="123283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Which of the following are good scientific questions?  YES or NO?</a:t>
            </a:r>
          </a:p>
          <a:p>
            <a:pPr marL="0" indent="0">
              <a:buNone/>
            </a:pPr>
            <a:endParaRPr lang="en-US" dirty="0"/>
          </a:p>
          <a:p>
            <a:pPr marL="0" indent="0" algn="ctr">
              <a:buNone/>
            </a:pPr>
            <a:r>
              <a:rPr lang="en-US" dirty="0" smtClean="0"/>
              <a:t>Will plants grow taller when grown using white light or green light?</a:t>
            </a:r>
          </a:p>
          <a:p>
            <a:pPr marL="0" indent="0" algn="ctr">
              <a:buNone/>
            </a:pPr>
            <a:endParaRPr lang="en-US" dirty="0" smtClean="0"/>
          </a:p>
          <a:p>
            <a:pPr marL="0" indent="0" algn="ctr">
              <a:buNone/>
            </a:pPr>
            <a:r>
              <a:rPr lang="en-US" dirty="0" smtClean="0"/>
              <a:t>____________</a:t>
            </a:r>
            <a:endParaRPr lang="en-US" dirty="0"/>
          </a:p>
        </p:txBody>
      </p:sp>
    </p:spTree>
    <p:extLst>
      <p:ext uri="{BB962C8B-B14F-4D97-AF65-F5344CB8AC3E}">
        <p14:creationId xmlns:p14="http://schemas.microsoft.com/office/powerpoint/2010/main" val="2288884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Which of the following are good scientific questions?  YES or NO?</a:t>
            </a:r>
          </a:p>
          <a:p>
            <a:pPr marL="0" indent="0">
              <a:buNone/>
            </a:pPr>
            <a:endParaRPr lang="en-US" dirty="0"/>
          </a:p>
          <a:p>
            <a:pPr marL="0" indent="0" algn="ctr">
              <a:buNone/>
            </a:pPr>
            <a:r>
              <a:rPr lang="en-US" dirty="0" smtClean="0"/>
              <a:t>Do athletes run faster with or without vitamins?</a:t>
            </a:r>
          </a:p>
          <a:p>
            <a:pPr marL="0" indent="0" algn="ctr">
              <a:buNone/>
            </a:pPr>
            <a:endParaRPr lang="en-US" dirty="0" smtClean="0"/>
          </a:p>
          <a:p>
            <a:pPr marL="0" indent="0" algn="ctr">
              <a:buNone/>
            </a:pPr>
            <a:endParaRPr lang="en-US" dirty="0"/>
          </a:p>
          <a:p>
            <a:pPr marL="0" indent="0" algn="ctr">
              <a:buNone/>
            </a:pPr>
            <a:r>
              <a:rPr lang="en-US" dirty="0" smtClean="0"/>
              <a:t>________________</a:t>
            </a:r>
            <a:endParaRPr lang="en-US" dirty="0"/>
          </a:p>
        </p:txBody>
      </p:sp>
    </p:spTree>
    <p:extLst>
      <p:ext uri="{BB962C8B-B14F-4D97-AF65-F5344CB8AC3E}">
        <p14:creationId xmlns:p14="http://schemas.microsoft.com/office/powerpoint/2010/main" val="3358362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Which of the following are good scientific questions?  YES or NO?</a:t>
            </a:r>
          </a:p>
          <a:p>
            <a:pPr marL="0" indent="0">
              <a:buNone/>
            </a:pPr>
            <a:endParaRPr lang="en-US" dirty="0"/>
          </a:p>
          <a:p>
            <a:pPr marL="0" indent="0" algn="ctr">
              <a:buNone/>
            </a:pPr>
            <a:r>
              <a:rPr lang="en-US" dirty="0" smtClean="0"/>
              <a:t>How fast can humans run?</a:t>
            </a:r>
          </a:p>
          <a:p>
            <a:pPr marL="0" indent="0" algn="ctr">
              <a:buNone/>
            </a:pPr>
            <a:endParaRPr lang="en-US" dirty="0" smtClean="0"/>
          </a:p>
          <a:p>
            <a:pPr marL="0" indent="0" algn="ctr">
              <a:buNone/>
            </a:pPr>
            <a:endParaRPr lang="en-US" dirty="0"/>
          </a:p>
          <a:p>
            <a:pPr marL="0" indent="0" algn="ctr">
              <a:buNone/>
            </a:pPr>
            <a:r>
              <a:rPr lang="en-US" dirty="0" smtClean="0"/>
              <a:t>________________</a:t>
            </a:r>
            <a:endParaRPr lang="en-US" dirty="0"/>
          </a:p>
        </p:txBody>
      </p:sp>
    </p:spTree>
    <p:extLst>
      <p:ext uri="{BB962C8B-B14F-4D97-AF65-F5344CB8AC3E}">
        <p14:creationId xmlns:p14="http://schemas.microsoft.com/office/powerpoint/2010/main" val="3358362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Questions</a:t>
            </a:r>
            <a:endParaRPr lang="en-US" dirty="0"/>
          </a:p>
        </p:txBody>
      </p:sp>
      <p:sp>
        <p:nvSpPr>
          <p:cNvPr id="3" name="Content Placeholder 2"/>
          <p:cNvSpPr>
            <a:spLocks noGrp="1"/>
          </p:cNvSpPr>
          <p:nvPr>
            <p:ph idx="1"/>
          </p:nvPr>
        </p:nvSpPr>
        <p:spPr/>
        <p:txBody>
          <a:bodyPr/>
          <a:lstStyle/>
          <a:p>
            <a:pPr marL="0" indent="0">
              <a:buNone/>
            </a:pPr>
            <a:r>
              <a:rPr lang="en-US" dirty="0" smtClean="0"/>
              <a:t>Rewrite the two poorly written questions.</a:t>
            </a:r>
          </a:p>
          <a:p>
            <a:pPr marL="0" indent="0">
              <a:buNone/>
            </a:pPr>
            <a:endParaRPr lang="en-US" dirty="0" smtClean="0"/>
          </a:p>
          <a:p>
            <a:r>
              <a:rPr lang="en-US" dirty="0" smtClean="0"/>
              <a:t>What do birds eat?</a:t>
            </a:r>
          </a:p>
          <a:p>
            <a:endParaRPr lang="en-US" dirty="0"/>
          </a:p>
          <a:p>
            <a:endParaRPr lang="en-US" dirty="0"/>
          </a:p>
          <a:p>
            <a:r>
              <a:rPr lang="en-US" dirty="0" smtClean="0"/>
              <a:t>How fast do humans run?</a:t>
            </a:r>
            <a:endParaRPr lang="en-US" dirty="0"/>
          </a:p>
        </p:txBody>
      </p:sp>
    </p:spTree>
    <p:extLst>
      <p:ext uri="{BB962C8B-B14F-4D97-AF65-F5344CB8AC3E}">
        <p14:creationId xmlns:p14="http://schemas.microsoft.com/office/powerpoint/2010/main" val="186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1141</Words>
  <Application>Microsoft Office PowerPoint</Application>
  <PresentationFormat>On-screen Show (4:3)</PresentationFormat>
  <Paragraphs>195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Entrance Question</vt:lpstr>
      <vt:lpstr>The Scientific Method</vt:lpstr>
      <vt:lpstr>Scientific Questions</vt:lpstr>
      <vt:lpstr>Scientific Questions</vt:lpstr>
      <vt:lpstr>Scientific Questions</vt:lpstr>
      <vt:lpstr>Scientific Questions</vt:lpstr>
      <vt:lpstr>Scientific Questions</vt:lpstr>
      <vt:lpstr>Scientific Questions</vt:lpstr>
      <vt:lpstr>Scientific Questions</vt:lpstr>
      <vt:lpstr>Entrance Question</vt:lpstr>
      <vt:lpstr>Hypothesis</vt:lpstr>
      <vt:lpstr>Hypothesis</vt:lpstr>
      <vt:lpstr>Hypothesis</vt:lpstr>
      <vt:lpstr>Hypothesis</vt:lpstr>
      <vt:lpstr>Entrance Question</vt:lpstr>
      <vt:lpstr>Constants</vt:lpstr>
      <vt:lpstr>Variables</vt:lpstr>
      <vt:lpstr>Variables</vt:lpstr>
      <vt:lpstr>Variables</vt:lpstr>
      <vt:lpstr>Review</vt:lpstr>
      <vt:lpstr>Entrance Question</vt:lpstr>
      <vt:lpstr>Procedure</vt:lpstr>
      <vt:lpstr>Procedure</vt:lpstr>
      <vt:lpstr>Procedure</vt:lpstr>
      <vt:lpstr>Procedure</vt:lpstr>
      <vt:lpstr>Data Analysis</vt:lpstr>
      <vt:lpstr>Data Analysis</vt:lpstr>
      <vt:lpstr>Data Analysis</vt:lpstr>
      <vt:lpstr>Data Analysis</vt:lpstr>
      <vt:lpstr>Data Analysis</vt:lpstr>
      <vt:lpstr>Data Analysis</vt:lpstr>
      <vt:lpstr>Conclusion</vt:lpstr>
      <vt:lpstr>Conclusion</vt:lpstr>
      <vt:lpstr>Conclusion</vt:lpstr>
      <vt:lpstr>Conclusion</vt:lpstr>
      <vt:lpstr>Conclusion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Hale</dc:creator>
  <cp:lastModifiedBy>Jason Hale</cp:lastModifiedBy>
  <cp:revision>25</cp:revision>
  <dcterms:created xsi:type="dcterms:W3CDTF">2014-08-25T01:26:07Z</dcterms:created>
  <dcterms:modified xsi:type="dcterms:W3CDTF">2014-09-06T19:41:27Z</dcterms:modified>
</cp:coreProperties>
</file>