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6" r:id="rId6"/>
    <p:sldId id="260" r:id="rId7"/>
    <p:sldId id="261" r:id="rId8"/>
    <p:sldId id="262" r:id="rId9"/>
    <p:sldId id="263" r:id="rId10"/>
    <p:sldId id="264" r:id="rId11"/>
    <p:sldId id="277" r:id="rId12"/>
    <p:sldId id="278" r:id="rId13"/>
    <p:sldId id="279" r:id="rId14"/>
    <p:sldId id="280" r:id="rId15"/>
    <p:sldId id="265" r:id="rId16"/>
    <p:sldId id="281" r:id="rId17"/>
    <p:sldId id="289" r:id="rId18"/>
    <p:sldId id="282" r:id="rId19"/>
    <p:sldId id="266" r:id="rId20"/>
    <p:sldId id="267" r:id="rId21"/>
    <p:sldId id="287" r:id="rId22"/>
    <p:sldId id="283" r:id="rId23"/>
    <p:sldId id="284" r:id="rId24"/>
    <p:sldId id="285" r:id="rId25"/>
    <p:sldId id="286" r:id="rId26"/>
    <p:sldId id="288" r:id="rId27"/>
    <p:sldId id="268" r:id="rId28"/>
    <p:sldId id="269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65" autoAdjust="0"/>
    <p:restoredTop sz="94660"/>
  </p:normalViewPr>
  <p:slideViewPr>
    <p:cSldViewPr>
      <p:cViewPr varScale="1">
        <p:scale>
          <a:sx n="87" d="100"/>
          <a:sy n="87" d="100"/>
        </p:scale>
        <p:origin x="-151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D4CEB-84CA-4BFA-BB24-02CE1AB8311C}" type="datetimeFigureOut">
              <a:rPr lang="en-US" smtClean="0"/>
              <a:t>4/26/2015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0A8FF-EADA-40D4-A09C-932E593CB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610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D4CEB-84CA-4BFA-BB24-02CE1AB8311C}" type="datetimeFigureOut">
              <a:rPr lang="en-US" smtClean="0"/>
              <a:t>4/26/2015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0A8FF-EADA-40D4-A09C-932E593CB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386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D4CEB-84CA-4BFA-BB24-02CE1AB8311C}" type="datetimeFigureOut">
              <a:rPr lang="en-US" smtClean="0"/>
              <a:t>4/26/2015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0A8FF-EADA-40D4-A09C-932E593CB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851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D4CEB-84CA-4BFA-BB24-02CE1AB8311C}" type="datetimeFigureOut">
              <a:rPr lang="en-US" smtClean="0"/>
              <a:t>4/26/2015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0A8FF-EADA-40D4-A09C-932E593CB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595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D4CEB-84CA-4BFA-BB24-02CE1AB8311C}" type="datetimeFigureOut">
              <a:rPr lang="en-US" smtClean="0"/>
              <a:t>4/26/2015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0A8FF-EADA-40D4-A09C-932E593CB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668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D4CEB-84CA-4BFA-BB24-02CE1AB8311C}" type="datetimeFigureOut">
              <a:rPr lang="en-US" smtClean="0"/>
              <a:t>4/26/2015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0A8FF-EADA-40D4-A09C-932E593CB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015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D4CEB-84CA-4BFA-BB24-02CE1AB8311C}" type="datetimeFigureOut">
              <a:rPr lang="en-US" smtClean="0"/>
              <a:t>4/26/2015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0A8FF-EADA-40D4-A09C-932E593CB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834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D4CEB-84CA-4BFA-BB24-02CE1AB8311C}" type="datetimeFigureOut">
              <a:rPr lang="en-US" smtClean="0"/>
              <a:t>4/26/2015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0A8FF-EADA-40D4-A09C-932E593CB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348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D4CEB-84CA-4BFA-BB24-02CE1AB8311C}" type="datetimeFigureOut">
              <a:rPr lang="en-US" smtClean="0"/>
              <a:t>4/26/2015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0A8FF-EADA-40D4-A09C-932E593CB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451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D4CEB-84CA-4BFA-BB24-02CE1AB8311C}" type="datetimeFigureOut">
              <a:rPr lang="en-US" smtClean="0"/>
              <a:t>4/26/2015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0A8FF-EADA-40D4-A09C-932E593CB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863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D4CEB-84CA-4BFA-BB24-02CE1AB8311C}" type="datetimeFigureOut">
              <a:rPr lang="en-US" smtClean="0"/>
              <a:t>4/26/2015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0A8FF-EADA-40D4-A09C-932E593CB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282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D4CEB-84CA-4BFA-BB24-02CE1AB8311C}" type="datetimeFigureOut">
              <a:rPr lang="en-US" smtClean="0"/>
              <a:t>4/26/2015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B0A8FF-EADA-40D4-A09C-932E593CB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244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egpyJtnKY6U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Fx8r3o2gsLk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20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Soil 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It takes hundreds of years to form </a:t>
            </a:r>
            <a:r>
              <a:rPr lang="en-US" b="1" u="sng" dirty="0"/>
              <a:t>one centimeter</a:t>
            </a:r>
            <a:r>
              <a:rPr lang="en-US" dirty="0"/>
              <a:t> of soil. 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Soils </a:t>
            </a:r>
            <a:r>
              <a:rPr lang="en-US" dirty="0"/>
              <a:t>are created from the weathering of </a:t>
            </a:r>
            <a:r>
              <a:rPr lang="en-US" b="1" u="sng" dirty="0"/>
              <a:t>parent material</a:t>
            </a:r>
            <a:r>
              <a:rPr lang="en-US" dirty="0"/>
              <a:t>, either solid rock or sediments. 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Parent </a:t>
            </a:r>
            <a:r>
              <a:rPr lang="en-US" dirty="0"/>
              <a:t>material is the main factor responsible for the </a:t>
            </a:r>
            <a:r>
              <a:rPr lang="en-US" b="1" u="sng" dirty="0"/>
              <a:t>properties </a:t>
            </a:r>
            <a:r>
              <a:rPr lang="en-US" dirty="0"/>
              <a:t>of the soil.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54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Soil 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/>
              <a:t>Climate</a:t>
            </a:r>
            <a:r>
              <a:rPr lang="en-US" dirty="0"/>
              <a:t> greatly affects soil formation.</a:t>
            </a:r>
          </a:p>
          <a:p>
            <a:r>
              <a:rPr lang="en-US" dirty="0"/>
              <a:t>Temperature, rainfall, snow, and ice all influence the way the parent materials are </a:t>
            </a:r>
            <a:r>
              <a:rPr lang="en-US" b="1" u="sng" dirty="0"/>
              <a:t>converted</a:t>
            </a:r>
            <a:r>
              <a:rPr lang="en-US" dirty="0"/>
              <a:t> to soil.</a:t>
            </a:r>
          </a:p>
          <a:p>
            <a:r>
              <a:rPr lang="en-US" b="1" u="sng" dirty="0"/>
              <a:t>Warm</a:t>
            </a:r>
            <a:r>
              <a:rPr lang="en-US" dirty="0"/>
              <a:t> and </a:t>
            </a:r>
            <a:r>
              <a:rPr lang="en-US" b="1" u="sng" dirty="0"/>
              <a:t>wet</a:t>
            </a:r>
            <a:r>
              <a:rPr lang="en-US" dirty="0"/>
              <a:t> </a:t>
            </a:r>
            <a:r>
              <a:rPr lang="en-US" dirty="0" smtClean="0"/>
              <a:t>climates                                            </a:t>
            </a:r>
            <a:r>
              <a:rPr lang="en-US" dirty="0"/>
              <a:t>are more likely to </a:t>
            </a:r>
            <a:r>
              <a:rPr lang="en-US" dirty="0" smtClean="0"/>
              <a:t>                                                    produce </a:t>
            </a:r>
            <a:r>
              <a:rPr lang="en-US" dirty="0"/>
              <a:t>larger </a:t>
            </a:r>
            <a:r>
              <a:rPr lang="en-US" dirty="0" smtClean="0"/>
              <a:t>amounts                                                </a:t>
            </a:r>
            <a:r>
              <a:rPr lang="en-US" dirty="0"/>
              <a:t>of nutrient-rich soil.</a:t>
            </a:r>
          </a:p>
          <a:p>
            <a:endParaRPr lang="en-US" dirty="0"/>
          </a:p>
        </p:txBody>
      </p:sp>
      <p:pic>
        <p:nvPicPr>
          <p:cNvPr id="7170" name="Picture 2" descr="http://www.internationalaffairs.org.au/wp-content/uploads/2014/11/Climate-chan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505199"/>
            <a:ext cx="3886200" cy="291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2748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Soil 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/>
              <a:t>Landscape</a:t>
            </a:r>
            <a:r>
              <a:rPr lang="en-US" dirty="0"/>
              <a:t> influences the thickness of soil.</a:t>
            </a:r>
          </a:p>
          <a:p>
            <a:r>
              <a:rPr lang="en-US" dirty="0" smtClean="0"/>
              <a:t>Steep </a:t>
            </a:r>
            <a:r>
              <a:rPr lang="en-US" dirty="0"/>
              <a:t>slopes often have </a:t>
            </a:r>
            <a:r>
              <a:rPr lang="en-US" b="1" u="sng" dirty="0"/>
              <a:t>thin soil</a:t>
            </a:r>
            <a:r>
              <a:rPr lang="en-US" dirty="0"/>
              <a:t> due to runoff as rain washes down the slopes.</a:t>
            </a:r>
          </a:p>
          <a:p>
            <a:r>
              <a:rPr lang="en-US" dirty="0" smtClean="0"/>
              <a:t>Plains </a:t>
            </a:r>
            <a:r>
              <a:rPr lang="en-US" dirty="0"/>
              <a:t>and valley floors tend to collect more sediment and produce </a:t>
            </a:r>
            <a:r>
              <a:rPr lang="en-US" b="1" u="sng" dirty="0"/>
              <a:t>more soil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pic>
        <p:nvPicPr>
          <p:cNvPr id="8194" name="Picture 2" descr="http://www.zastavki.com/pictures/1920x1200/2010/Nature_Mountains_Steep_mountains_025064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419600"/>
            <a:ext cx="3657601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132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Soil 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/>
              <a:t>Living things</a:t>
            </a:r>
            <a:r>
              <a:rPr lang="en-US" dirty="0"/>
              <a:t> (vegetation and soil animals) are important in soil formation.</a:t>
            </a:r>
          </a:p>
          <a:p>
            <a:r>
              <a:rPr lang="en-US" dirty="0" smtClean="0"/>
              <a:t>Plant </a:t>
            </a:r>
            <a:r>
              <a:rPr lang="en-US" dirty="0"/>
              <a:t>cover acts to </a:t>
            </a:r>
            <a:r>
              <a:rPr lang="en-US" b="1" u="sng" dirty="0"/>
              <a:t>stabilize</a:t>
            </a:r>
            <a:r>
              <a:rPr lang="en-US" dirty="0"/>
              <a:t> soils and prevent the erosion of soil.</a:t>
            </a:r>
          </a:p>
          <a:p>
            <a:r>
              <a:rPr lang="en-US" dirty="0" smtClean="0"/>
              <a:t>Soil </a:t>
            </a:r>
            <a:r>
              <a:rPr lang="en-US" dirty="0"/>
              <a:t>animals help </a:t>
            </a:r>
            <a:r>
              <a:rPr lang="en-US" dirty="0" smtClean="0"/>
              <a:t>to                                                </a:t>
            </a:r>
            <a:r>
              <a:rPr lang="en-US" b="1" u="sng" dirty="0"/>
              <a:t>richen</a:t>
            </a:r>
            <a:r>
              <a:rPr lang="en-US" dirty="0"/>
              <a:t> the soils </a:t>
            </a:r>
            <a:r>
              <a:rPr lang="en-US" dirty="0" smtClean="0"/>
              <a:t>with                                                 </a:t>
            </a:r>
            <a:r>
              <a:rPr lang="en-US" dirty="0"/>
              <a:t>nutrients.</a:t>
            </a:r>
          </a:p>
          <a:p>
            <a:endParaRPr lang="en-US" dirty="0"/>
          </a:p>
        </p:txBody>
      </p:sp>
      <p:pic>
        <p:nvPicPr>
          <p:cNvPr id="9218" name="Picture 2" descr="https://generaljohnstrickermslibrary.pbworks.com/f/1320150436/rainforest-animals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374571"/>
            <a:ext cx="4183829" cy="316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132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Soil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Texture </a:t>
            </a:r>
            <a:endParaRPr lang="en-US" dirty="0"/>
          </a:p>
          <a:p>
            <a:r>
              <a:rPr lang="en-US" dirty="0"/>
              <a:t>Texture is the </a:t>
            </a:r>
            <a:r>
              <a:rPr lang="en-US" b="1" u="sng" dirty="0"/>
              <a:t>proportion</a:t>
            </a:r>
            <a:r>
              <a:rPr lang="en-US" dirty="0"/>
              <a:t> of three mineral particles, sand, silt, and clay, in a soil.  </a:t>
            </a:r>
          </a:p>
          <a:p>
            <a:r>
              <a:rPr lang="en-US" dirty="0"/>
              <a:t>The amount of each type of particle in a soil </a:t>
            </a:r>
            <a:r>
              <a:rPr lang="en-US" b="1" u="sng" dirty="0"/>
              <a:t>defines its texture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397829"/>
            <a:ext cx="6969369" cy="2209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132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Soil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Color</a:t>
            </a:r>
            <a:endParaRPr lang="en-US" dirty="0"/>
          </a:p>
          <a:p>
            <a:r>
              <a:rPr lang="en-US" dirty="0"/>
              <a:t>The color of soil indicates the </a:t>
            </a:r>
            <a:r>
              <a:rPr lang="en-US" b="1" u="sng" dirty="0"/>
              <a:t>minerals/materials</a:t>
            </a:r>
            <a:r>
              <a:rPr lang="en-US" dirty="0"/>
              <a:t> in it.  </a:t>
            </a:r>
            <a:r>
              <a:rPr lang="en-US" dirty="0" smtClean="0"/>
              <a:t>Here </a:t>
            </a:r>
            <a:r>
              <a:rPr lang="en-US" dirty="0"/>
              <a:t>are a few examples:</a:t>
            </a:r>
          </a:p>
          <a:p>
            <a:pPr lvl="1"/>
            <a:r>
              <a:rPr lang="en-US" dirty="0" smtClean="0"/>
              <a:t>Red </a:t>
            </a:r>
            <a:r>
              <a:rPr lang="en-US" dirty="0"/>
              <a:t>soil: large amounts of </a:t>
            </a:r>
            <a:r>
              <a:rPr lang="en-US" b="1" u="sng" dirty="0" smtClean="0"/>
              <a:t>iron</a:t>
            </a:r>
            <a:endParaRPr lang="en-US" dirty="0" smtClean="0"/>
          </a:p>
          <a:p>
            <a:pPr lvl="1"/>
            <a:r>
              <a:rPr lang="en-US" dirty="0" smtClean="0"/>
              <a:t>Dark </a:t>
            </a:r>
            <a:r>
              <a:rPr lang="en-US" dirty="0"/>
              <a:t>soil: large amounts of </a:t>
            </a:r>
            <a:r>
              <a:rPr lang="en-US" dirty="0" smtClean="0"/>
              <a:t>                                    decayed </a:t>
            </a:r>
            <a:r>
              <a:rPr lang="en-US" b="1" u="sng" dirty="0"/>
              <a:t>organic matter</a:t>
            </a:r>
            <a:endParaRPr lang="en-US" dirty="0"/>
          </a:p>
          <a:p>
            <a:endParaRPr lang="en-US" dirty="0"/>
          </a:p>
        </p:txBody>
      </p:sp>
      <p:pic>
        <p:nvPicPr>
          <p:cNvPr id="10242" name="Picture 2" descr="http://www.livingmandala.com/Living_Mandala/Carbon_Farming_Regenerative_Soil_Food_Web_Relocalization_files/soil%20in%20ha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9222" y="4267200"/>
            <a:ext cx="3113097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4579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Soil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Composition</a:t>
            </a:r>
            <a:endParaRPr lang="en-US" dirty="0"/>
          </a:p>
          <a:p>
            <a:r>
              <a:rPr lang="en-US" dirty="0"/>
              <a:t>Composition refers to the </a:t>
            </a:r>
            <a:r>
              <a:rPr lang="en-US" b="1" u="sng" dirty="0"/>
              <a:t>components</a:t>
            </a:r>
            <a:r>
              <a:rPr lang="en-US" dirty="0"/>
              <a:t> that make up soil.  </a:t>
            </a:r>
          </a:p>
          <a:p>
            <a:r>
              <a:rPr lang="en-US" dirty="0"/>
              <a:t>The basic components include </a:t>
            </a:r>
            <a:r>
              <a:rPr lang="en-US" b="1" u="sng" dirty="0"/>
              <a:t>minerals, organic matter, water, and air</a:t>
            </a:r>
            <a:r>
              <a:rPr lang="en-US" dirty="0"/>
              <a:t>.  </a:t>
            </a:r>
          </a:p>
          <a:p>
            <a:r>
              <a:rPr lang="en-US" dirty="0"/>
              <a:t>Typical soil consists of </a:t>
            </a:r>
            <a:r>
              <a:rPr lang="en-US" b="1" u="sng" dirty="0"/>
              <a:t>45</a:t>
            </a:r>
            <a:r>
              <a:rPr lang="en-US" dirty="0"/>
              <a:t>% mineral, </a:t>
            </a:r>
            <a:r>
              <a:rPr lang="en-US" b="1" u="sng" dirty="0"/>
              <a:t>5</a:t>
            </a:r>
            <a:r>
              <a:rPr lang="en-US" dirty="0"/>
              <a:t>% organic matter, </a:t>
            </a:r>
            <a:r>
              <a:rPr lang="en-US" b="1" u="sng" dirty="0"/>
              <a:t>20-30</a:t>
            </a:r>
            <a:r>
              <a:rPr lang="en-US" dirty="0"/>
              <a:t>% water, and </a:t>
            </a:r>
            <a:r>
              <a:rPr lang="en-US" b="1" u="sng" dirty="0"/>
              <a:t>20-30</a:t>
            </a:r>
            <a:r>
              <a:rPr lang="en-US" dirty="0"/>
              <a:t>% air.  </a:t>
            </a:r>
          </a:p>
          <a:p>
            <a:r>
              <a:rPr lang="en-US" dirty="0"/>
              <a:t>These numbers vary greatly, depending on </a:t>
            </a:r>
            <a:r>
              <a:rPr lang="en-US" b="1" u="sng" dirty="0"/>
              <a:t>conditions</a:t>
            </a:r>
            <a:r>
              <a:rPr lang="en-US" dirty="0"/>
              <a:t> in that specific location.</a:t>
            </a:r>
          </a:p>
          <a:p>
            <a:endParaRPr lang="en-US" dirty="0"/>
          </a:p>
        </p:txBody>
      </p:sp>
      <p:pic>
        <p:nvPicPr>
          <p:cNvPr id="4" name="Picture 3" descr="pie chart of soil compositio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52400"/>
            <a:ext cx="2028825" cy="2028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6868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Soil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Composition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 descr="pie chart of soil compositio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057400"/>
            <a:ext cx="4648200" cy="4648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63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Soil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Permeability</a:t>
            </a:r>
            <a:endParaRPr lang="en-US" dirty="0"/>
          </a:p>
          <a:p>
            <a:r>
              <a:rPr lang="en-US" dirty="0"/>
              <a:t>Permeability is the soil’s ability to </a:t>
            </a:r>
            <a:r>
              <a:rPr lang="en-US" b="1" u="sng" dirty="0"/>
              <a:t>hold water</a:t>
            </a:r>
            <a:r>
              <a:rPr lang="en-US" dirty="0"/>
              <a:t>.  </a:t>
            </a:r>
          </a:p>
          <a:p>
            <a:r>
              <a:rPr lang="en-US" b="1" u="sng" dirty="0" smtClean="0"/>
              <a:t>Impermeable</a:t>
            </a:r>
            <a:r>
              <a:rPr lang="en-US" dirty="0" smtClean="0"/>
              <a:t> </a:t>
            </a:r>
            <a:r>
              <a:rPr lang="en-US" dirty="0"/>
              <a:t>soil allows low seepage (ex: clay)</a:t>
            </a:r>
          </a:p>
          <a:p>
            <a:r>
              <a:rPr lang="en-US" dirty="0"/>
              <a:t>Soils with high permeability tend to have large pores and a sandy texture, </a:t>
            </a:r>
            <a:r>
              <a:rPr lang="en-US" dirty="0" smtClean="0"/>
              <a:t>                               which </a:t>
            </a:r>
            <a:r>
              <a:rPr lang="en-US" dirty="0"/>
              <a:t>allows water to </a:t>
            </a:r>
            <a:r>
              <a:rPr lang="en-US" dirty="0" smtClean="0"/>
              <a:t>                                                      </a:t>
            </a:r>
            <a:r>
              <a:rPr lang="en-US" b="1" u="sng" dirty="0" smtClean="0"/>
              <a:t>seep </a:t>
            </a:r>
            <a:r>
              <a:rPr lang="en-US" b="1" u="sng" dirty="0"/>
              <a:t>through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pic>
        <p:nvPicPr>
          <p:cNvPr id="11266" name="Picture 2" descr="http://rmccs.org/images/permeabili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334000" y="4572000"/>
            <a:ext cx="3590925" cy="2073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6868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Soil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Porosity</a:t>
            </a:r>
            <a:endParaRPr lang="en-US" dirty="0"/>
          </a:p>
          <a:p>
            <a:r>
              <a:rPr lang="en-US" dirty="0"/>
              <a:t>Porosity refers to the </a:t>
            </a:r>
            <a:r>
              <a:rPr lang="en-US" b="1" u="sng" dirty="0"/>
              <a:t>size of the pores</a:t>
            </a:r>
            <a:r>
              <a:rPr lang="en-US" dirty="0"/>
              <a:t> (space between particles) in soils.  </a:t>
            </a:r>
          </a:p>
          <a:p>
            <a:r>
              <a:rPr lang="en-US" dirty="0"/>
              <a:t>Larger coarse-textured soils have many </a:t>
            </a:r>
            <a:r>
              <a:rPr lang="en-US" b="1" u="sng" dirty="0"/>
              <a:t>large</a:t>
            </a:r>
            <a:r>
              <a:rPr lang="en-US" dirty="0"/>
              <a:t> pores.  </a:t>
            </a:r>
          </a:p>
          <a:p>
            <a:r>
              <a:rPr lang="en-US" dirty="0"/>
              <a:t>Fine-textured soils are more </a:t>
            </a:r>
            <a:r>
              <a:rPr lang="en-US" b="1" u="sng" dirty="0"/>
              <a:t>tightly arranged</a:t>
            </a:r>
            <a:r>
              <a:rPr lang="en-US" dirty="0"/>
              <a:t> and have more small pores.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922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Weathering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Weathering is the </a:t>
            </a:r>
            <a:r>
              <a:rPr lang="en-US" b="1" u="sng" dirty="0"/>
              <a:t>wearing away</a:t>
            </a:r>
            <a:r>
              <a:rPr lang="en-US" dirty="0"/>
              <a:t> of the surface of rock, soil, and minerals into smaller pieces.</a:t>
            </a:r>
          </a:p>
          <a:p>
            <a:r>
              <a:rPr lang="en-US" dirty="0"/>
              <a:t>Example: Wind and water cause small pieces of rock to </a:t>
            </a:r>
            <a:r>
              <a:rPr lang="en-US" b="1" u="sng" dirty="0"/>
              <a:t>break off</a:t>
            </a:r>
            <a:r>
              <a:rPr lang="en-US" dirty="0"/>
              <a:t> at the side of a mountain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Weathering </a:t>
            </a:r>
            <a:r>
              <a:rPr lang="en-US" dirty="0"/>
              <a:t>can occur due to </a:t>
            </a:r>
            <a:r>
              <a:rPr lang="en-US" b="1" u="sng" dirty="0"/>
              <a:t>chemical</a:t>
            </a:r>
            <a:r>
              <a:rPr lang="en-US" dirty="0"/>
              <a:t> and </a:t>
            </a:r>
            <a:r>
              <a:rPr lang="en-US" b="1" u="sng" dirty="0"/>
              <a:t>mechanical</a:t>
            </a:r>
            <a:r>
              <a:rPr lang="en-US" dirty="0"/>
              <a:t> processes.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720873"/>
            <a:ext cx="47053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8431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Soil Horizons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Soil is made up of distinct </a:t>
            </a:r>
            <a:r>
              <a:rPr lang="en-US" b="1" u="sng" dirty="0"/>
              <a:t>horizontal layers</a:t>
            </a:r>
            <a:r>
              <a:rPr lang="en-US" dirty="0"/>
              <a:t>; these layers are called horizons.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They </a:t>
            </a:r>
            <a:r>
              <a:rPr lang="en-US" dirty="0"/>
              <a:t>range from rich, organic upper layers to underlying rocky layers.</a:t>
            </a:r>
          </a:p>
          <a:p>
            <a:endParaRPr lang="en-US" dirty="0"/>
          </a:p>
        </p:txBody>
      </p:sp>
      <p:pic>
        <p:nvPicPr>
          <p:cNvPr id="12290" name="Picture 2" descr="http://upload.wikimedia.org/wikipedia/commons/4/46/Stagnogle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810000"/>
            <a:ext cx="3808642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8715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Soil Horizons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62075"/>
            <a:ext cx="7772400" cy="55028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941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Soil Horizons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O Horizon: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top, </a:t>
            </a:r>
            <a:r>
              <a:rPr lang="en-US" b="1" u="sng" dirty="0"/>
              <a:t>organic</a:t>
            </a:r>
            <a:r>
              <a:rPr lang="en-US" dirty="0"/>
              <a:t> layer of soil, which is made up mostly of leaf litter and humus (decomposed organic matter).</a:t>
            </a:r>
          </a:p>
          <a:p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075" y="4724400"/>
            <a:ext cx="641985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563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Soil Horizons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Horizon: 	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dark layer of </a:t>
            </a:r>
            <a:r>
              <a:rPr lang="en-US" b="1" u="sng" dirty="0"/>
              <a:t>topsoil</a:t>
            </a:r>
            <a:r>
              <a:rPr lang="en-US" dirty="0"/>
              <a:t> where seeds germinate and plant roots grow.  It is made up of humus and mineral particles.</a:t>
            </a:r>
          </a:p>
          <a:p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343" y="4572000"/>
            <a:ext cx="63817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563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Soil Horizons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B Horizon: 	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This </a:t>
            </a:r>
            <a:r>
              <a:rPr lang="en-US" dirty="0"/>
              <a:t>layer of </a:t>
            </a:r>
            <a:r>
              <a:rPr lang="en-US" b="1" u="sng" dirty="0"/>
              <a:t>subsoil</a:t>
            </a:r>
            <a:r>
              <a:rPr lang="en-US" dirty="0"/>
              <a:t> contains clay and mineral deposits that it receives from layers above it when water travels down.</a:t>
            </a:r>
          </a:p>
          <a:p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528457"/>
            <a:ext cx="622935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563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Soil Horizons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 Horizon: 	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layer of slightly broken-up </a:t>
            </a:r>
            <a:r>
              <a:rPr lang="en-US" b="1" u="sng" dirty="0"/>
              <a:t>bedrock</a:t>
            </a:r>
            <a:r>
              <a:rPr lang="en-US" dirty="0"/>
              <a:t> or </a:t>
            </a:r>
            <a:r>
              <a:rPr lang="en-US" dirty="0" err="1"/>
              <a:t>unweathered</a:t>
            </a:r>
            <a:r>
              <a:rPr lang="en-US" dirty="0"/>
              <a:t> bedrock where plant roots do not penetrate and very little organic material is found.</a:t>
            </a:r>
          </a:p>
          <a:p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572000"/>
            <a:ext cx="61722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941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pPr marL="0" indent="0">
              <a:buNone/>
            </a:pPr>
            <a:r>
              <a:rPr lang="en-US" u="sng" dirty="0">
                <a:hlinkClick r:id="rId2"/>
              </a:rPr>
              <a:t>http://www.youtube.com/watch?v=egpyJtnKY6U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41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Uses of Geologic </a:t>
            </a:r>
            <a:r>
              <a:rPr lang="en-US" b="1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Rocks, minerals, and soil are examples of </a:t>
            </a:r>
            <a:r>
              <a:rPr lang="en-US" b="1" u="sng" dirty="0"/>
              <a:t>nonrenewable</a:t>
            </a:r>
            <a:r>
              <a:rPr lang="en-US" dirty="0"/>
              <a:t> resources.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Rocks</a:t>
            </a:r>
            <a:r>
              <a:rPr lang="en-US" dirty="0"/>
              <a:t>, minerals, and soils have specific </a:t>
            </a:r>
            <a:r>
              <a:rPr lang="en-US" b="1" u="sng" dirty="0"/>
              <a:t>physical properties</a:t>
            </a:r>
            <a:r>
              <a:rPr lang="en-US" dirty="0"/>
              <a:t> that determine how they can be used.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046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Uses of Geologic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Uses of the resources include:</a:t>
            </a:r>
          </a:p>
          <a:p>
            <a:r>
              <a:rPr lang="en-US" dirty="0"/>
              <a:t>Construction (e.g., gypsum, metals, gravel, sand, lime, clay)</a:t>
            </a:r>
          </a:p>
          <a:p>
            <a:r>
              <a:rPr lang="en-US" dirty="0"/>
              <a:t>Energy (e.g., fossil fuels, radioactive materials)</a:t>
            </a:r>
          </a:p>
          <a:p>
            <a:r>
              <a:rPr lang="en-US" dirty="0"/>
              <a:t>Transportation (e.g., road salt, asphalt) </a:t>
            </a:r>
          </a:p>
          <a:p>
            <a:r>
              <a:rPr lang="en-US" dirty="0"/>
              <a:t>Agriculture (e.g., lime, peat, minerals for fertilizers, pesticides)</a:t>
            </a:r>
          </a:p>
          <a:p>
            <a:r>
              <a:rPr lang="en-US" dirty="0"/>
              <a:t>Domestic use (e.g., metals and gems for jewelry, clay for pottery or sculpting, natural dyes for clothing or paint)</a:t>
            </a:r>
          </a:p>
          <a:p>
            <a:r>
              <a:rPr lang="en-US" dirty="0"/>
              <a:t>Technology (e.g., lithium, silica)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15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Weathering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81600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2060"/>
                </a:solidFill>
              </a:rPr>
              <a:t>Chemical weathering</a:t>
            </a:r>
            <a:r>
              <a:rPr lang="en-US" dirty="0"/>
              <a:t>: Chemical reactions break down the </a:t>
            </a:r>
            <a:r>
              <a:rPr lang="en-US" b="1" u="sng" dirty="0"/>
              <a:t>bonds</a:t>
            </a:r>
            <a:r>
              <a:rPr lang="en-US" dirty="0"/>
              <a:t> holding the rocks together.</a:t>
            </a:r>
          </a:p>
          <a:p>
            <a:r>
              <a:rPr lang="en-US" dirty="0"/>
              <a:t>Example: Caves are formed when carbonic acid (dissolved CO</a:t>
            </a:r>
            <a:r>
              <a:rPr lang="en-US" baseline="-25000" dirty="0"/>
              <a:t>2</a:t>
            </a:r>
            <a:r>
              <a:rPr lang="en-US" dirty="0"/>
              <a:t> + water) reacts with minerals in rocks</a:t>
            </a:r>
          </a:p>
          <a:p>
            <a:r>
              <a:rPr lang="en-US" dirty="0"/>
              <a:t>Smaller rocks are  </a:t>
            </a:r>
            <a:r>
              <a:rPr lang="en-US" dirty="0" smtClean="0"/>
              <a:t>                                            </a:t>
            </a:r>
            <a:r>
              <a:rPr lang="en-US" b="1" u="sng" dirty="0" smtClean="0"/>
              <a:t>more </a:t>
            </a:r>
            <a:r>
              <a:rPr lang="en-US" b="1" u="sng" dirty="0"/>
              <a:t>likely</a:t>
            </a:r>
            <a:r>
              <a:rPr lang="en-US" dirty="0"/>
              <a:t> to weather </a:t>
            </a:r>
            <a:r>
              <a:rPr lang="en-US" dirty="0" smtClean="0"/>
              <a:t>                           because </a:t>
            </a:r>
            <a:r>
              <a:rPr lang="en-US" dirty="0"/>
              <a:t>they have more </a:t>
            </a:r>
            <a:r>
              <a:rPr lang="en-US" dirty="0" smtClean="0"/>
              <a:t>                          surface </a:t>
            </a:r>
            <a:r>
              <a:rPr lang="en-US" dirty="0"/>
              <a:t>exposed.</a:t>
            </a:r>
          </a:p>
          <a:p>
            <a:endParaRPr lang="en-US" dirty="0"/>
          </a:p>
        </p:txBody>
      </p:sp>
      <p:pic>
        <p:nvPicPr>
          <p:cNvPr id="2050" name="Picture 2" descr="http://humanimpacthobbs.weebly.com/uploads/1/3/4/9/13498295/5000211.jpg?38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962400"/>
            <a:ext cx="363855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9097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Weathering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2060"/>
                </a:solidFill>
              </a:rPr>
              <a:t>Mechanical weathering</a:t>
            </a:r>
            <a:r>
              <a:rPr lang="en-US" dirty="0"/>
              <a:t>: Rocks are torn apart by </a:t>
            </a:r>
            <a:r>
              <a:rPr lang="en-US" b="1" u="sng" dirty="0"/>
              <a:t>physical forces</a:t>
            </a:r>
            <a:r>
              <a:rPr lang="en-US" dirty="0"/>
              <a:t>, rather than by chemical breakdown</a:t>
            </a:r>
          </a:p>
          <a:p>
            <a:r>
              <a:rPr lang="en-US" dirty="0" smtClean="0"/>
              <a:t>Example</a:t>
            </a:r>
            <a:r>
              <a:rPr lang="en-US" dirty="0"/>
              <a:t>: Earth’s </a:t>
            </a:r>
            <a:r>
              <a:rPr lang="en-US" dirty="0" smtClean="0"/>
              <a:t>                                             </a:t>
            </a:r>
            <a:r>
              <a:rPr lang="en-US" b="1" u="sng" dirty="0" smtClean="0"/>
              <a:t>crust</a:t>
            </a:r>
            <a:r>
              <a:rPr lang="en-US" dirty="0" smtClean="0"/>
              <a:t> slowly grinding/                                     colliding </a:t>
            </a:r>
            <a:r>
              <a:rPr lang="en-US" dirty="0"/>
              <a:t>from great </a:t>
            </a:r>
            <a:r>
              <a:rPr lang="en-US" dirty="0" smtClean="0"/>
              <a:t>                                  amounts </a:t>
            </a:r>
            <a:r>
              <a:rPr lang="en-US" dirty="0"/>
              <a:t>of pressure</a:t>
            </a:r>
          </a:p>
          <a:p>
            <a:endParaRPr lang="en-US" dirty="0"/>
          </a:p>
        </p:txBody>
      </p:sp>
      <p:pic>
        <p:nvPicPr>
          <p:cNvPr id="3074" name="Picture 2" descr="http://upload.wikimedia.org/wikipedia/commons/1/13/KharazaArc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048000"/>
            <a:ext cx="4373126" cy="3337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7879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Erosion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Erosion is the </a:t>
            </a:r>
            <a:r>
              <a:rPr lang="en-US" b="1" u="sng" dirty="0"/>
              <a:t>movement</a:t>
            </a:r>
            <a:r>
              <a:rPr lang="en-US" dirty="0"/>
              <a:t> of particles away from their source.</a:t>
            </a:r>
          </a:p>
          <a:p>
            <a:r>
              <a:rPr lang="en-US" dirty="0"/>
              <a:t>Example: Wind carries small pieces of rock away from the side of a mountain.</a:t>
            </a:r>
          </a:p>
          <a:p>
            <a:r>
              <a:rPr lang="en-US" dirty="0"/>
              <a:t>Transporting </a:t>
            </a:r>
            <a:r>
              <a:rPr lang="en-US" b="1" u="sng" dirty="0"/>
              <a:t>agents</a:t>
            </a:r>
            <a:r>
              <a:rPr lang="en-US" dirty="0"/>
              <a:t> of erosion include water, wind, ice, and gravity.</a:t>
            </a:r>
          </a:p>
          <a:p>
            <a:endParaRPr lang="en-US" dirty="0"/>
          </a:p>
        </p:txBody>
      </p:sp>
      <p:pic>
        <p:nvPicPr>
          <p:cNvPr id="4098" name="Picture 2" descr="http://alaskaconservation.org/wp-content/uploads/2010/04/Shishmaref-home-lost-to-erosion.jpg?7b34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267200"/>
            <a:ext cx="3810000" cy="233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2188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Erosion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Deposition is the process whereby particles are </a:t>
            </a:r>
            <a:r>
              <a:rPr lang="en-US" b="1" u="sng" dirty="0"/>
              <a:t>released</a:t>
            </a:r>
            <a:r>
              <a:rPr lang="en-US" dirty="0"/>
              <a:t> by their transporting agents (dropped).</a:t>
            </a:r>
          </a:p>
          <a:p>
            <a:endParaRPr lang="en-US" dirty="0"/>
          </a:p>
        </p:txBody>
      </p:sp>
      <p:pic>
        <p:nvPicPr>
          <p:cNvPr id="5122" name="Picture 2" descr="http://mail.colonial.net/~hkaiter/science%20images/dune-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764971"/>
            <a:ext cx="51816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800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Soil: What is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Soils are complex </a:t>
            </a:r>
            <a:r>
              <a:rPr lang="en-US" b="1" u="sng" dirty="0"/>
              <a:t>mixtures</a:t>
            </a:r>
            <a:r>
              <a:rPr lang="en-US" dirty="0"/>
              <a:t> of minerals, water, air, countless organisms, and other organic matter (he decaying remains of once-living things).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It </a:t>
            </a:r>
            <a:r>
              <a:rPr lang="en-US" dirty="0"/>
              <a:t>forms at the surface of land – it is the “</a:t>
            </a:r>
            <a:r>
              <a:rPr lang="en-US" b="1" u="sng" dirty="0"/>
              <a:t>skin of the earth</a:t>
            </a:r>
            <a:r>
              <a:rPr lang="en-US" dirty="0"/>
              <a:t>.” Soil is capable of supporting plant life and is vital to life on earth.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599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Soil: What is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Soil and dirt are </a:t>
            </a:r>
            <a:r>
              <a:rPr lang="en-US" b="1" u="sng" dirty="0"/>
              <a:t>not the same</a:t>
            </a:r>
            <a:r>
              <a:rPr lang="en-US" dirty="0"/>
              <a:t>!</a:t>
            </a:r>
          </a:p>
          <a:p>
            <a:r>
              <a:rPr lang="en-US" b="1" u="sng" dirty="0"/>
              <a:t>Dirt</a:t>
            </a:r>
            <a:r>
              <a:rPr lang="en-US" dirty="0"/>
              <a:t> is what gets on our clothes or under our fingernails. </a:t>
            </a:r>
          </a:p>
          <a:p>
            <a:r>
              <a:rPr lang="en-US" dirty="0"/>
              <a:t>Dirt is soil that is </a:t>
            </a:r>
            <a:r>
              <a:rPr lang="en-US" b="1" u="sng" dirty="0"/>
              <a:t>out of place</a:t>
            </a:r>
            <a:r>
              <a:rPr lang="en-US" dirty="0"/>
              <a:t> in our world – whether tracked inside by shoes or on our clothes. </a:t>
            </a:r>
          </a:p>
          <a:p>
            <a:r>
              <a:rPr lang="en-US" dirty="0"/>
              <a:t>Dirt is also soil that has </a:t>
            </a:r>
            <a:r>
              <a:rPr lang="en-US" dirty="0" smtClean="0"/>
              <a:t>lost                               </a:t>
            </a:r>
            <a:r>
              <a:rPr lang="en-US" dirty="0"/>
              <a:t>the characteristics that </a:t>
            </a:r>
            <a:r>
              <a:rPr lang="en-US" dirty="0" smtClean="0"/>
              <a:t>give                                  </a:t>
            </a:r>
            <a:r>
              <a:rPr lang="en-US" dirty="0"/>
              <a:t>it the ability to </a:t>
            </a:r>
            <a:r>
              <a:rPr lang="en-US" b="1" u="sng" dirty="0"/>
              <a:t>support life</a:t>
            </a:r>
            <a:r>
              <a:rPr lang="en-US" dirty="0"/>
              <a:t> – </a:t>
            </a:r>
            <a:r>
              <a:rPr lang="en-US" dirty="0" smtClean="0"/>
              <a:t>                                      it </a:t>
            </a:r>
            <a:r>
              <a:rPr lang="en-US" dirty="0"/>
              <a:t>is “dead.”</a:t>
            </a:r>
          </a:p>
          <a:p>
            <a:endParaRPr lang="en-US" dirty="0"/>
          </a:p>
        </p:txBody>
      </p:sp>
      <p:pic>
        <p:nvPicPr>
          <p:cNvPr id="6146" name="Picture 2" descr="http://1.bp.blogspot.com/-aCeRBPaZ3kM/TkGbAP-p9HI/AAAAAAAADyk/7-GxTiwkaPk/s1600/Muddy+Knees+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244" y="4180114"/>
            <a:ext cx="3365556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9724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Soil 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>
                <a:hlinkClick r:id="rId2"/>
              </a:rPr>
              <a:t>http://www.youtube.com/watch?v=Fx8r3o2gsLk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What </a:t>
            </a:r>
            <a:r>
              <a:rPr lang="en-US" dirty="0"/>
              <a:t>does this tell us about the formation of soil?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69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926</Words>
  <Application>Microsoft Office PowerPoint</Application>
  <PresentationFormat>On-screen Show (4:3)</PresentationFormat>
  <Paragraphs>110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Soil</vt:lpstr>
      <vt:lpstr>Weathering</vt:lpstr>
      <vt:lpstr>Weathering</vt:lpstr>
      <vt:lpstr>Weathering</vt:lpstr>
      <vt:lpstr>Erosion</vt:lpstr>
      <vt:lpstr>Erosion</vt:lpstr>
      <vt:lpstr>Soil: What is it?</vt:lpstr>
      <vt:lpstr>Soil: What is it?</vt:lpstr>
      <vt:lpstr>Soil Formation</vt:lpstr>
      <vt:lpstr>Soil Formation</vt:lpstr>
      <vt:lpstr>Soil Formation</vt:lpstr>
      <vt:lpstr>Soil Formation</vt:lpstr>
      <vt:lpstr>Soil Formation</vt:lpstr>
      <vt:lpstr>Soil Properties</vt:lpstr>
      <vt:lpstr>Soil Properties</vt:lpstr>
      <vt:lpstr>Soil Properties</vt:lpstr>
      <vt:lpstr>Soil Properties</vt:lpstr>
      <vt:lpstr>Soil Properties</vt:lpstr>
      <vt:lpstr>Soil Properties</vt:lpstr>
      <vt:lpstr>Soil Horizons</vt:lpstr>
      <vt:lpstr>Soil Horizons</vt:lpstr>
      <vt:lpstr>Soil Horizons</vt:lpstr>
      <vt:lpstr>Soil Horizons</vt:lpstr>
      <vt:lpstr>Soil Horizons</vt:lpstr>
      <vt:lpstr>Soil Horizons</vt:lpstr>
      <vt:lpstr>Recap</vt:lpstr>
      <vt:lpstr>Uses of Geologic Resources</vt:lpstr>
      <vt:lpstr>Uses of Geologic Resources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Soil</dc:title>
  <dc:creator>Jason Hale</dc:creator>
  <cp:lastModifiedBy>Jason Hale</cp:lastModifiedBy>
  <cp:revision>15</cp:revision>
  <dcterms:created xsi:type="dcterms:W3CDTF">2015-04-26T11:39:33Z</dcterms:created>
  <dcterms:modified xsi:type="dcterms:W3CDTF">2015-04-26T17:08:07Z</dcterms:modified>
</cp:coreProperties>
</file>