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3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79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5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7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0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565C-CBD6-409C-BB49-C6B21BED67D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C438-2B86-4A4B-B414-80C16E1E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7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OTgWr0J1B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l4g7T5gw1M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energy-skate-par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Today’s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825625"/>
            <a:ext cx="11760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Step 1</a:t>
            </a:r>
            <a:r>
              <a:rPr lang="en-US" sz="3600" dirty="0" smtClean="0"/>
              <a:t>: Skim through the entire passage.  Look for main ideas.</a:t>
            </a:r>
          </a:p>
          <a:p>
            <a:pPr marL="0" indent="0">
              <a:buNone/>
            </a:pPr>
            <a:endParaRPr lang="en-US" sz="3600" u="sng" dirty="0" smtClean="0"/>
          </a:p>
          <a:p>
            <a:pPr marL="0" indent="0">
              <a:buNone/>
            </a:pPr>
            <a:r>
              <a:rPr lang="en-US" sz="3600" u="sng" dirty="0" smtClean="0"/>
              <a:t>Step 2</a:t>
            </a:r>
            <a:r>
              <a:rPr lang="en-US" sz="3600" dirty="0" smtClean="0"/>
              <a:t>: Read the passage as a class.  Highlight main ideas.</a:t>
            </a:r>
          </a:p>
          <a:p>
            <a:pPr marL="0" indent="0">
              <a:buNone/>
            </a:pPr>
            <a:endParaRPr lang="en-US" sz="3600" u="sng" dirty="0" smtClean="0"/>
          </a:p>
          <a:p>
            <a:pPr marL="0" indent="0">
              <a:buNone/>
            </a:pPr>
            <a:r>
              <a:rPr lang="en-US" sz="3600" u="sng" dirty="0" smtClean="0"/>
              <a:t>Step 3</a:t>
            </a:r>
            <a:r>
              <a:rPr lang="en-US" sz="3600" dirty="0" smtClean="0"/>
              <a:t>: Complete the questions on your own.</a:t>
            </a:r>
          </a:p>
          <a:p>
            <a:pPr marL="0" indent="0">
              <a:buNone/>
            </a:pPr>
            <a:endParaRPr lang="en-US" sz="3600" u="sng" dirty="0" smtClean="0"/>
          </a:p>
          <a:p>
            <a:pPr marL="0" indent="0">
              <a:buNone/>
            </a:pPr>
            <a:r>
              <a:rPr lang="en-US" sz="3600" u="sng" dirty="0" smtClean="0"/>
              <a:t>Step 4</a:t>
            </a:r>
            <a:r>
              <a:rPr lang="en-US" sz="3600" dirty="0" smtClean="0"/>
              <a:t>: Review answers as a class.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720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Variable: Mass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68703"/>
              </p:ext>
            </p:extLst>
          </p:nvPr>
        </p:nvGraphicFramePr>
        <p:xfrm>
          <a:off x="304797" y="2154766"/>
          <a:ext cx="115824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312"/>
                <a:gridCol w="3469674"/>
                <a:gridCol w="5059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Mass</a:t>
                      </a:r>
                      <a:r>
                        <a:rPr lang="en-US" sz="3600" baseline="0" dirty="0" smtClean="0"/>
                        <a:t> of Egg (g)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Drop</a:t>
                      </a:r>
                      <a:r>
                        <a:rPr lang="en-US" sz="3600" baseline="0" dirty="0" smtClean="0"/>
                        <a:t> Height (cm)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Diameter of Crater (cm)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your notes…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Gravitational Potential Energy</a:t>
            </a:r>
          </a:p>
          <a:p>
            <a:r>
              <a:rPr lang="en-US" sz="3600" dirty="0" smtClean="0"/>
              <a:t>Definition: the energy an object possesses because of 		     its position in a gravitational force field</a:t>
            </a:r>
          </a:p>
          <a:p>
            <a:r>
              <a:rPr lang="en-US" sz="3600" dirty="0" smtClean="0"/>
              <a:t>Factors Affecting GPE:</a:t>
            </a:r>
          </a:p>
          <a:p>
            <a:pPr lvl="1"/>
            <a:r>
              <a:rPr lang="en-US" sz="3200" u="sng" dirty="0" smtClean="0"/>
              <a:t>Height</a:t>
            </a:r>
            <a:r>
              <a:rPr lang="en-US" sz="3200" dirty="0" smtClean="0"/>
              <a:t>: the greater the height, the more GPE the object will have</a:t>
            </a:r>
          </a:p>
          <a:p>
            <a:pPr lvl="1"/>
            <a:r>
              <a:rPr lang="en-US" sz="3200" u="sng" dirty="0" smtClean="0"/>
              <a:t>Mass</a:t>
            </a:r>
            <a:r>
              <a:rPr lang="en-US" sz="3200" dirty="0" smtClean="0"/>
              <a:t>: the greater the mass, the more GPE the object will have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08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Why do engineers design the beginning of most roller coasters the same way?  Use the terms below in your response.</a:t>
            </a:r>
          </a:p>
          <a:p>
            <a:pPr marL="0" indent="0" algn="ctr">
              <a:buNone/>
            </a:pPr>
            <a:r>
              <a:rPr lang="en-US" sz="3600" dirty="0" smtClean="0"/>
              <a:t>kinetic energy &amp; potential energy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://www.youtube.com/watch?v=yOTgWr0J1Bw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Marble Track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509"/>
            <a:ext cx="10515600" cy="470145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Materials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Pencil</a:t>
            </a:r>
          </a:p>
          <a:p>
            <a:pPr>
              <a:buFontTx/>
              <a:buChar char="-"/>
            </a:pPr>
            <a:r>
              <a:rPr lang="en-US" dirty="0" smtClean="0"/>
              <a:t>Two coloring utensils (colored pencils or highlighters)</a:t>
            </a:r>
          </a:p>
          <a:p>
            <a:pPr>
              <a:buFontTx/>
              <a:buChar char="-"/>
            </a:pPr>
            <a:r>
              <a:rPr lang="en-US" dirty="0" smtClean="0"/>
              <a:t>Marble Track Lab handout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Expectations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Collaborate respectfully		-  Stay on task</a:t>
            </a:r>
          </a:p>
          <a:p>
            <a:pPr>
              <a:buFontTx/>
              <a:buChar char="-"/>
            </a:pPr>
            <a:r>
              <a:rPr lang="en-US" dirty="0" smtClean="0"/>
              <a:t>Be creative				-  Use the materials appropriately</a:t>
            </a:r>
          </a:p>
          <a:p>
            <a:pPr>
              <a:buFontTx/>
              <a:buChar char="-"/>
            </a:pPr>
            <a:r>
              <a:rPr lang="en-US" dirty="0" smtClean="0"/>
              <a:t>Follow directions carefully	-  Wait patiently at checkpoints</a:t>
            </a:r>
          </a:p>
        </p:txBody>
      </p:sp>
    </p:spTree>
    <p:extLst>
      <p:ext uri="{BB962C8B-B14F-4D97-AF65-F5344CB8AC3E}">
        <p14:creationId xmlns:p14="http://schemas.microsoft.com/office/powerpoint/2010/main" val="37486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Marble Track Lab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706687" y="466725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54487" y="466725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02287" y="466725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50087" y="466725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06687" y="346392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54487" y="346392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02287" y="346392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50087" y="3463925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06687" y="229393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54487" y="229393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02287" y="229393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50087" y="229393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64487" y="1366838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06687" y="2301154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06687" y="3463925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06687" y="4667250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00700" y="2301154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00700" y="3463925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00700" y="4667250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52900" y="2301154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900" y="3463925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52900" y="4667250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48500" y="2300288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48500" y="3463059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048500" y="4679084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394075" y="2300288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87725" y="34734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87725" y="46672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40287" y="2300288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33937" y="34607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40287" y="46672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84912" y="22923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89675" y="3465513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89675" y="4669704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727950" y="2300288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34300" y="34734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734300" y="466725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84464" y="5733549"/>
            <a:ext cx="11461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Greens</a:t>
            </a:r>
            <a:r>
              <a:rPr lang="en-US" sz="2400" dirty="0" smtClean="0"/>
              <a:t>: Back of the room                                 		</a:t>
            </a:r>
            <a:r>
              <a:rPr lang="en-US" sz="2400" b="1" dirty="0" smtClean="0">
                <a:solidFill>
                  <a:srgbClr val="FFC000"/>
                </a:solidFill>
              </a:rPr>
              <a:t>Yellows</a:t>
            </a:r>
            <a:r>
              <a:rPr lang="en-US" sz="2400" dirty="0" smtClean="0"/>
              <a:t>: Front of the room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17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Marble Track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509"/>
            <a:ext cx="10515600" cy="470145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Materials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Pencil</a:t>
            </a:r>
          </a:p>
          <a:p>
            <a:pPr>
              <a:buFontTx/>
              <a:buChar char="-"/>
            </a:pPr>
            <a:r>
              <a:rPr lang="en-US" dirty="0" smtClean="0"/>
              <a:t>Two coloring utensils (colored pencils or highlighters)</a:t>
            </a:r>
          </a:p>
          <a:p>
            <a:pPr>
              <a:buFontTx/>
              <a:buChar char="-"/>
            </a:pPr>
            <a:r>
              <a:rPr lang="en-US" dirty="0" smtClean="0"/>
              <a:t>Marble Track Lab handout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Expectations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Collaborate respectfully		-  Stay on task</a:t>
            </a:r>
          </a:p>
          <a:p>
            <a:pPr>
              <a:buFontTx/>
              <a:buChar char="-"/>
            </a:pPr>
            <a:r>
              <a:rPr lang="en-US" dirty="0" smtClean="0"/>
              <a:t>Be creative				-  Use the materials appropriately</a:t>
            </a:r>
          </a:p>
          <a:p>
            <a:pPr>
              <a:buFontTx/>
              <a:buChar char="-"/>
            </a:pPr>
            <a:r>
              <a:rPr lang="en-US" dirty="0" smtClean="0"/>
              <a:t>Follow directions carefully	-  Wait patiently at checkpoints</a:t>
            </a:r>
          </a:p>
        </p:txBody>
      </p:sp>
    </p:spTree>
    <p:extLst>
      <p:ext uri="{BB962C8B-B14F-4D97-AF65-F5344CB8AC3E}">
        <p14:creationId xmlns:p14="http://schemas.microsoft.com/office/powerpoint/2010/main" val="26407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Recap KE and PE…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2299"/>
            <a:ext cx="10515600" cy="30146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www.youtube.com/watch?v=vl4g7T5gw1M&amp;feature=related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Skate Park Simulation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11500"/>
            <a:ext cx="10515600" cy="30654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http://phet.colorado.edu/en/simulation/energy-skate-park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Explain the energy involved in the two images.  </a:t>
            </a:r>
          </a:p>
          <a:p>
            <a:pPr marL="0" indent="0">
              <a:buNone/>
            </a:pPr>
            <a:r>
              <a:rPr lang="en-US" dirty="0" smtClean="0"/>
              <a:t>Be sure to include </a:t>
            </a:r>
            <a:r>
              <a:rPr lang="en-US" b="1" dirty="0" smtClean="0"/>
              <a:t>kinetic energy </a:t>
            </a:r>
            <a:r>
              <a:rPr lang="en-US" dirty="0" smtClean="0"/>
              <a:t>and </a:t>
            </a:r>
            <a:r>
              <a:rPr lang="en-US" b="1" dirty="0" smtClean="0"/>
              <a:t>potential energy </a:t>
            </a:r>
            <a:r>
              <a:rPr lang="en-US" dirty="0" smtClean="0"/>
              <a:t>in your answer.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704156"/>
            <a:ext cx="3454400" cy="41538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06700" y="3924300"/>
            <a:ext cx="4826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0800" y="4876800"/>
            <a:ext cx="482600" cy="419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2793056"/>
            <a:ext cx="3415452" cy="375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325563"/>
          </a:xfrm>
        </p:spPr>
        <p:txBody>
          <a:bodyPr/>
          <a:lstStyle/>
          <a:p>
            <a:r>
              <a:rPr lang="en-US" b="1" dirty="0" smtClean="0"/>
              <a:t>Gravitational Potential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the difference between potential energy (PE) and gravitational potential energy (GPE)?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704156"/>
            <a:ext cx="3454400" cy="4153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2793056"/>
            <a:ext cx="3415452" cy="375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51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Gravitational Potential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the energy an object possesses because of its position in a gravitational force field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04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Gravitational Potential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two factors affect an object’s GPE?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05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Gravitational Potential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How could we test this to be sure?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u="sng" dirty="0" smtClean="0"/>
              <a:t>Materials</a:t>
            </a:r>
            <a:r>
              <a:rPr lang="en-US" sz="3600" dirty="0" smtClean="0"/>
              <a:t>:</a:t>
            </a:r>
          </a:p>
          <a:p>
            <a:pPr marL="0" indent="0">
              <a:buNone/>
            </a:pPr>
            <a:r>
              <a:rPr lang="en-US" sz="3600" dirty="0" smtClean="0"/>
              <a:t>Hollow plastic egg, pennies, open container of sand, meter sticks</a:t>
            </a:r>
          </a:p>
        </p:txBody>
      </p:sp>
    </p:spTree>
    <p:extLst>
      <p:ext uri="{BB962C8B-B14F-4D97-AF65-F5344CB8AC3E}">
        <p14:creationId xmlns:p14="http://schemas.microsoft.com/office/powerpoint/2010/main" val="25270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Variable: Height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27879"/>
              </p:ext>
            </p:extLst>
          </p:nvPr>
        </p:nvGraphicFramePr>
        <p:xfrm>
          <a:off x="304797" y="2154766"/>
          <a:ext cx="115824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312"/>
                <a:gridCol w="3469674"/>
                <a:gridCol w="5059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Mass</a:t>
                      </a:r>
                      <a:r>
                        <a:rPr lang="en-US" sz="3600" baseline="0" dirty="0" smtClean="0"/>
                        <a:t> of Egg (g)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Drop</a:t>
                      </a:r>
                      <a:r>
                        <a:rPr lang="en-US" sz="3600" baseline="0" dirty="0" smtClean="0"/>
                        <a:t> Height (cm)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Diameter of Crater (cm)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308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Today’s Reading</vt:lpstr>
      <vt:lpstr>Let’s Recap KE and PE…</vt:lpstr>
      <vt:lpstr>Skate Park Simulation</vt:lpstr>
      <vt:lpstr>Entrance Question</vt:lpstr>
      <vt:lpstr>Gravitational Potential Energy</vt:lpstr>
      <vt:lpstr>Gravitational Potential Energy</vt:lpstr>
      <vt:lpstr>Gravitational Potential Energy</vt:lpstr>
      <vt:lpstr>Gravitational Potential Energy</vt:lpstr>
      <vt:lpstr>Variable: Height</vt:lpstr>
      <vt:lpstr>Variable: Mass</vt:lpstr>
      <vt:lpstr>In your notes…</vt:lpstr>
      <vt:lpstr>Entrance Question</vt:lpstr>
      <vt:lpstr>Marble Track Lab</vt:lpstr>
      <vt:lpstr>Marble Track Lab</vt:lpstr>
      <vt:lpstr>Marble Track Lab</vt:lpstr>
    </vt:vector>
  </TitlesOfParts>
  <Company>Wayne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Hale</dc:creator>
  <cp:lastModifiedBy>Jason Hale</cp:lastModifiedBy>
  <cp:revision>24</cp:revision>
  <cp:lastPrinted>2014-10-30T10:34:05Z</cp:lastPrinted>
  <dcterms:created xsi:type="dcterms:W3CDTF">2014-10-26T19:01:38Z</dcterms:created>
  <dcterms:modified xsi:type="dcterms:W3CDTF">2014-10-30T10:48:53Z</dcterms:modified>
</cp:coreProperties>
</file>