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56" r:id="rId4"/>
    <p:sldId id="29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2" r:id="rId29"/>
    <p:sldId id="280" r:id="rId30"/>
    <p:sldId id="281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5" r:id="rId41"/>
    <p:sldId id="298" r:id="rId42"/>
    <p:sldId id="299" r:id="rId43"/>
    <p:sldId id="300" r:id="rId44"/>
    <p:sldId id="301" r:id="rId45"/>
    <p:sldId id="302" r:id="rId46"/>
    <p:sldId id="297" r:id="rId47"/>
    <p:sldId id="30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1FB4-413D-41EA-9132-A9F9BDFADD2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D4D0-6C28-4888-8A16-C25F8D9F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2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1FB4-413D-41EA-9132-A9F9BDFADD2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D4D0-6C28-4888-8A16-C25F8D9F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5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1FB4-413D-41EA-9132-A9F9BDFADD2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D4D0-6C28-4888-8A16-C25F8D9F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7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1FB4-413D-41EA-9132-A9F9BDFADD2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D4D0-6C28-4888-8A16-C25F8D9F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2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1FB4-413D-41EA-9132-A9F9BDFADD2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D4D0-6C28-4888-8A16-C25F8D9F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7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1FB4-413D-41EA-9132-A9F9BDFADD2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D4D0-6C28-4888-8A16-C25F8D9F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2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1FB4-413D-41EA-9132-A9F9BDFADD2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D4D0-6C28-4888-8A16-C25F8D9F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1FB4-413D-41EA-9132-A9F9BDFADD2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D4D0-6C28-4888-8A16-C25F8D9F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4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1FB4-413D-41EA-9132-A9F9BDFADD2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D4D0-6C28-4888-8A16-C25F8D9F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7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1FB4-413D-41EA-9132-A9F9BDFADD2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D4D0-6C28-4888-8A16-C25F8D9F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6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1FB4-413D-41EA-9132-A9F9BDFADD2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D4D0-6C28-4888-8A16-C25F8D9F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6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1FB4-413D-41EA-9132-A9F9BDFADD22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5D4D0-6C28-4888-8A16-C25F8D9F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g7WrJGaBegk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en-US" b="1" dirty="0" smtClean="0"/>
              <a:t>Entrance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Place the following organisms into groups.  Be prepared to explain the reasoning behind your decisions.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09647"/>
            <a:ext cx="8579428" cy="44929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8292" y="209739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9655" y="238487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43283" y="336305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59455" y="435610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3465" y="50620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11144" y="470534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76400" y="2109647"/>
            <a:ext cx="2750127" cy="2389617"/>
          </a:xfrm>
          <a:prstGeom prst="ellipse">
            <a:avLst/>
          </a:prstGeom>
          <a:noFill/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81900" y="2113396"/>
            <a:ext cx="2750127" cy="2389617"/>
          </a:xfrm>
          <a:prstGeom prst="ellipse">
            <a:avLst/>
          </a:prstGeom>
          <a:noFill/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91050" y="2109647"/>
            <a:ext cx="2750127" cy="2389617"/>
          </a:xfrm>
          <a:prstGeom prst="ellipse">
            <a:avLst/>
          </a:prstGeom>
          <a:noFill/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91049" y="4433864"/>
            <a:ext cx="2750127" cy="2389617"/>
          </a:xfrm>
          <a:prstGeom prst="ellipse">
            <a:avLst/>
          </a:prstGeom>
          <a:noFill/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81899" y="4433863"/>
            <a:ext cx="2750127" cy="2389617"/>
          </a:xfrm>
          <a:prstGeom prst="ellipse">
            <a:avLst/>
          </a:prstGeom>
          <a:noFill/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399" y="4433862"/>
            <a:ext cx="2750127" cy="2389617"/>
          </a:xfrm>
          <a:prstGeom prst="ellipse">
            <a:avLst/>
          </a:prstGeom>
          <a:noFill/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Internal Structures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Organisms show diversity in their </a:t>
            </a:r>
            <a:r>
              <a:rPr lang="en-US" b="1" u="sng" dirty="0"/>
              <a:t>levels of organization</a:t>
            </a:r>
            <a:r>
              <a:rPr lang="en-US" dirty="0"/>
              <a:t> (cells, tissues, organs, organ systems)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56" y="3475255"/>
            <a:ext cx="8799488" cy="27017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51518" y="3475255"/>
            <a:ext cx="394855" cy="13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24646"/>
          </a:xfrm>
        </p:spPr>
        <p:txBody>
          <a:bodyPr/>
          <a:lstStyle/>
          <a:p>
            <a:r>
              <a:rPr lang="en-US" b="1" dirty="0" smtClean="0"/>
              <a:t>Classification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22" y="2474005"/>
            <a:ext cx="3126555" cy="408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classification?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put things into </a:t>
            </a:r>
            <a:r>
              <a:rPr lang="en-US" b="1" u="sng" dirty="0"/>
              <a:t>groups</a:t>
            </a:r>
            <a:r>
              <a:rPr lang="en-US" dirty="0"/>
              <a:t> of some kind. </a:t>
            </a:r>
          </a:p>
          <a:p>
            <a:pPr marL="0" indent="0">
              <a:buNone/>
            </a:pPr>
            <a:r>
              <a:rPr lang="en-US" dirty="0"/>
              <a:t>It is usually done based on some type of </a:t>
            </a:r>
            <a:r>
              <a:rPr lang="en-US" b="1" u="sng" dirty="0"/>
              <a:t>similarities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34" y="3482974"/>
            <a:ext cx="4737436" cy="282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do we classify?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Grouping things helps us to </a:t>
            </a:r>
            <a:r>
              <a:rPr lang="en-US" b="1" u="sng" dirty="0"/>
              <a:t>understand</a:t>
            </a:r>
            <a:r>
              <a:rPr lang="en-US" dirty="0"/>
              <a:t> them better. </a:t>
            </a:r>
          </a:p>
          <a:p>
            <a:pPr marL="0" indent="0">
              <a:buNone/>
            </a:pPr>
            <a:r>
              <a:rPr lang="en-US" dirty="0" smtClean="0"/>
              <a:t>	Examples</a:t>
            </a:r>
            <a:r>
              <a:rPr lang="en-US" dirty="0"/>
              <a:t>: A phone book, a dictionary, a store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91" y="3238788"/>
            <a:ext cx="4097482" cy="30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Carolus</a:t>
            </a:r>
            <a:r>
              <a:rPr lang="en-US" b="1" dirty="0" smtClean="0"/>
              <a:t> Linnaeus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Carolus</a:t>
            </a:r>
            <a:r>
              <a:rPr lang="en-US" dirty="0"/>
              <a:t> Linnaeus is responsible for developing the classification system we use today (</a:t>
            </a:r>
            <a:r>
              <a:rPr lang="en-US" b="1" u="sng" dirty="0"/>
              <a:t>taxonomy</a:t>
            </a:r>
            <a:r>
              <a:rPr lang="en-US" dirty="0"/>
              <a:t>). </a:t>
            </a:r>
          </a:p>
          <a:p>
            <a:pPr marL="0" indent="0">
              <a:buNone/>
            </a:pPr>
            <a:r>
              <a:rPr lang="en-US" dirty="0" smtClean="0"/>
              <a:t>	Linnaeus </a:t>
            </a:r>
            <a:r>
              <a:rPr lang="en-US" dirty="0"/>
              <a:t>developed </a:t>
            </a:r>
            <a:r>
              <a:rPr lang="en-US" dirty="0" smtClean="0"/>
              <a:t>the classification </a:t>
            </a:r>
            <a:r>
              <a:rPr lang="en-US" dirty="0"/>
              <a:t>hierarchy.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92" y="3387437"/>
            <a:ext cx="2652019" cy="3234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06" y="3585833"/>
            <a:ext cx="2243329" cy="29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Hierarchy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9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Kingdom</a:t>
            </a:r>
            <a:r>
              <a:rPr lang="en-US" dirty="0"/>
              <a:t> – Highest level; most general </a:t>
            </a:r>
          </a:p>
          <a:p>
            <a:pPr marL="0" indent="0">
              <a:buNone/>
            </a:pPr>
            <a:r>
              <a:rPr lang="en-US" dirty="0" smtClean="0"/>
              <a:t>	There </a:t>
            </a:r>
            <a:r>
              <a:rPr lang="en-US" dirty="0"/>
              <a:t>are </a:t>
            </a:r>
            <a:r>
              <a:rPr lang="en-US" b="1" u="sng" dirty="0"/>
              <a:t>five</a:t>
            </a:r>
            <a:r>
              <a:rPr lang="en-US" dirty="0"/>
              <a:t> Kingdoms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Kingdom </a:t>
            </a:r>
            <a:r>
              <a:rPr lang="en-US" dirty="0" err="1"/>
              <a:t>Monera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Members </a:t>
            </a:r>
            <a:r>
              <a:rPr lang="en-US" dirty="0"/>
              <a:t>include bacteria and cyanobacteria (</a:t>
            </a:r>
            <a:r>
              <a:rPr lang="en-US" dirty="0" smtClean="0"/>
              <a:t>blue-			green </a:t>
            </a:r>
            <a:r>
              <a:rPr lang="en-US" dirty="0"/>
              <a:t>algae</a:t>
            </a:r>
            <a:r>
              <a:rPr lang="en-US" dirty="0" smtClean="0"/>
              <a:t>) without a nucleus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4880263"/>
            <a:ext cx="3333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Hierarchy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9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Kingdom </a:t>
            </a:r>
            <a:r>
              <a:rPr lang="en-US" dirty="0"/>
              <a:t>Protista </a:t>
            </a:r>
          </a:p>
          <a:p>
            <a:pPr marL="0" indent="0">
              <a:buNone/>
            </a:pPr>
            <a:r>
              <a:rPr lang="en-US" dirty="0" smtClean="0"/>
              <a:t>			Other unicellular organisms with a nucleus        				(more complex)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485283"/>
            <a:ext cx="4953000" cy="3095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2127" y="3345873"/>
            <a:ext cx="4218709" cy="32350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Hierarchy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9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Kingdom Fungi </a:t>
            </a:r>
          </a:p>
          <a:p>
            <a:pPr marL="0" indent="0">
              <a:buNone/>
            </a:pPr>
            <a:r>
              <a:rPr lang="en-US" dirty="0" smtClean="0"/>
              <a:t>			Members </a:t>
            </a:r>
            <a:r>
              <a:rPr lang="en-US" dirty="0"/>
              <a:t>include mushrooms and mold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90" y="3596696"/>
            <a:ext cx="5846618" cy="23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Hierarchy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9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Kingdom </a:t>
            </a:r>
            <a:r>
              <a:rPr lang="en-US" dirty="0"/>
              <a:t>Plantae </a:t>
            </a:r>
          </a:p>
          <a:p>
            <a:pPr marL="0" indent="0">
              <a:buNone/>
            </a:pPr>
            <a:r>
              <a:rPr lang="en-US" dirty="0" smtClean="0"/>
              <a:t>			Make </a:t>
            </a:r>
            <a:r>
              <a:rPr lang="en-US" dirty="0"/>
              <a:t>own food through photosynthesis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62" y="3648075"/>
            <a:ext cx="56292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Hierarchy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9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Kingdom </a:t>
            </a:r>
            <a:r>
              <a:rPr lang="en-US" dirty="0"/>
              <a:t>Animalia</a:t>
            </a:r>
          </a:p>
          <a:p>
            <a:pPr marL="0" indent="0">
              <a:buNone/>
            </a:pPr>
            <a:r>
              <a:rPr lang="en-US" dirty="0" smtClean="0"/>
              <a:t>			Members </a:t>
            </a:r>
            <a:r>
              <a:rPr lang="en-US" dirty="0"/>
              <a:t>are multi–cellular, no cell walls, don’t </a:t>
            </a:r>
            <a:r>
              <a:rPr lang="en-US" dirty="0" smtClean="0"/>
              <a:t>				make </a:t>
            </a:r>
            <a:r>
              <a:rPr lang="en-US" dirty="0"/>
              <a:t>food through </a:t>
            </a:r>
            <a:r>
              <a:rPr lang="en-US" dirty="0" smtClean="0"/>
              <a:t>photosynthesis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3496541"/>
            <a:ext cx="5524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en-US" b="1" dirty="0" smtClean="0"/>
              <a:t>Entrance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Place the following organisms into groups.  Be prepared to explain the reasoning behind your decisions.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09647"/>
            <a:ext cx="8579428" cy="44929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8292" y="209739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9655" y="238487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43283" y="336305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59455" y="435610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3465" y="50620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11144" y="470534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76400" y="2109647"/>
            <a:ext cx="2750127" cy="2389617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81900" y="2113396"/>
            <a:ext cx="2750127" cy="2389617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91050" y="2109647"/>
            <a:ext cx="2750127" cy="2389617"/>
          </a:xfrm>
          <a:prstGeom prst="ellipse">
            <a:avLst/>
          </a:prstGeom>
          <a:noFill/>
          <a:ln w="793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91049" y="4433864"/>
            <a:ext cx="2750127" cy="2389617"/>
          </a:xfrm>
          <a:prstGeom prst="ellipse">
            <a:avLst/>
          </a:prstGeom>
          <a:noFill/>
          <a:ln w="793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81899" y="4433863"/>
            <a:ext cx="2750127" cy="2389617"/>
          </a:xfrm>
          <a:prstGeom prst="ellipse">
            <a:avLst/>
          </a:prstGeom>
          <a:noFill/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399" y="4433862"/>
            <a:ext cx="2750127" cy="2389617"/>
          </a:xfrm>
          <a:prstGeom prst="ellipse">
            <a:avLst/>
          </a:prstGeom>
          <a:noFill/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2033329"/>
            <a:ext cx="20457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Mammals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3439" y="1648930"/>
            <a:ext cx="16716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Reptiles</a:t>
            </a:r>
            <a:endParaRPr lang="en-US" sz="36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69331" y="4275640"/>
            <a:ext cx="24032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Amphibians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19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Hierarchy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Phylum</a:t>
            </a:r>
            <a:r>
              <a:rPr lang="en-US" dirty="0"/>
              <a:t> – Groups of classes with shared characteristics; members of a phylum share a common structure and organization</a:t>
            </a:r>
          </a:p>
          <a:p>
            <a:pPr marL="0" indent="0">
              <a:buNone/>
            </a:pPr>
            <a:r>
              <a:rPr lang="en-US" dirty="0" smtClean="0"/>
              <a:t>	Example</a:t>
            </a:r>
            <a:r>
              <a:rPr lang="en-US" dirty="0"/>
              <a:t>: Chordate Phylum (animals with backbones).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68" y="3584843"/>
            <a:ext cx="2087464" cy="272705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094018" y="3948545"/>
            <a:ext cx="958250" cy="467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Hierarchy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Class</a:t>
            </a:r>
            <a:r>
              <a:rPr lang="en-US" dirty="0"/>
              <a:t> – Members share common structure</a:t>
            </a:r>
          </a:p>
          <a:p>
            <a:pPr marL="0" indent="0">
              <a:buNone/>
            </a:pPr>
            <a:r>
              <a:rPr lang="en-US" dirty="0" smtClean="0"/>
              <a:t>	Example</a:t>
            </a:r>
            <a:r>
              <a:rPr lang="en-US" dirty="0"/>
              <a:t>: Class Mammalia (have hair)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68" y="3584843"/>
            <a:ext cx="2087464" cy="272705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187536" y="4333008"/>
            <a:ext cx="958250" cy="467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Hierarchy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Order</a:t>
            </a:r>
            <a:r>
              <a:rPr lang="en-US" dirty="0"/>
              <a:t> – Share common structure and traits</a:t>
            </a:r>
          </a:p>
          <a:p>
            <a:pPr marL="0" indent="0">
              <a:buNone/>
            </a:pPr>
            <a:r>
              <a:rPr lang="en-US" dirty="0" smtClean="0"/>
              <a:t>	Example: Order </a:t>
            </a:r>
            <a:r>
              <a:rPr lang="en-US" dirty="0"/>
              <a:t>Primate (flexible hands and feet)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68" y="3584843"/>
            <a:ext cx="2087464" cy="272705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229100" y="4714575"/>
            <a:ext cx="958250" cy="467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Hierarchy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Family</a:t>
            </a:r>
            <a:r>
              <a:rPr lang="en-US" dirty="0"/>
              <a:t> – Share common </a:t>
            </a:r>
            <a:r>
              <a:rPr lang="en-US" dirty="0" smtClean="0"/>
              <a:t>characteristics</a:t>
            </a:r>
          </a:p>
          <a:p>
            <a:pPr marL="0" indent="0">
              <a:buNone/>
            </a:pPr>
            <a:r>
              <a:rPr lang="en-US" dirty="0" smtClean="0"/>
              <a:t>	Example</a:t>
            </a:r>
            <a:r>
              <a:rPr lang="en-US" dirty="0"/>
              <a:t>: Family </a:t>
            </a:r>
            <a:r>
              <a:rPr lang="en-US" dirty="0" err="1"/>
              <a:t>Homindae</a:t>
            </a:r>
            <a:r>
              <a:rPr lang="en-US" dirty="0"/>
              <a:t> (bipedal – walks on two feet)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68" y="3584843"/>
            <a:ext cx="2087464" cy="272705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384963" y="5101936"/>
            <a:ext cx="958250" cy="467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Hierarchy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Genus</a:t>
            </a:r>
            <a:r>
              <a:rPr lang="en-US" dirty="0"/>
              <a:t> – Have common characteristics, structures, and organization</a:t>
            </a:r>
          </a:p>
          <a:p>
            <a:pPr marL="0" indent="0">
              <a:buNone/>
            </a:pPr>
            <a:r>
              <a:rPr lang="en-US" dirty="0" smtClean="0"/>
              <a:t>	Example</a:t>
            </a:r>
            <a:r>
              <a:rPr lang="en-US" dirty="0"/>
              <a:t>: Genus Homo (large brain).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68" y="3584843"/>
            <a:ext cx="2087464" cy="272705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457699" y="5543045"/>
            <a:ext cx="958250" cy="467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Hierarchy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Species</a:t>
            </a:r>
            <a:r>
              <a:rPr lang="en-US" dirty="0"/>
              <a:t> – Most basic; members resemble each </a:t>
            </a:r>
            <a:r>
              <a:rPr lang="en-US" dirty="0" smtClean="0"/>
              <a:t>other</a:t>
            </a:r>
          </a:p>
          <a:p>
            <a:pPr marL="0" indent="0">
              <a:buNone/>
            </a:pPr>
            <a:r>
              <a:rPr lang="en-US" dirty="0" smtClean="0"/>
              <a:t>	Example</a:t>
            </a:r>
            <a:r>
              <a:rPr lang="en-US" dirty="0"/>
              <a:t>: Sapiens (knowing, knowledge, thinking).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Hierarchy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How can you remember each level of the classification hierarchy?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u="sng" dirty="0" smtClean="0"/>
              <a:t>King </a:t>
            </a:r>
            <a:r>
              <a:rPr lang="en-US" b="1" u="sng" dirty="0"/>
              <a:t>Phillip </a:t>
            </a:r>
            <a:r>
              <a:rPr lang="en-US" b="1" u="sng" dirty="0" smtClean="0"/>
              <a:t>Came Over For Good Spaghetti.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 smtClean="0"/>
              <a:t>			King		K	Kingdom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Phillip		P	Phylum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Came		C	Class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Over		O 	Order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For		F	Family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Good		G	Genus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Spaghetti	S	Species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86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Scientific Names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9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u="sng" dirty="0" smtClean="0"/>
              <a:t>scientific name </a:t>
            </a:r>
            <a:r>
              <a:rPr lang="en-US" dirty="0" smtClean="0"/>
              <a:t>for human beings is </a:t>
            </a:r>
            <a:r>
              <a:rPr lang="en-US" b="1" u="sng" dirty="0" smtClean="0"/>
              <a:t>Homo sapiens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		Homo – Latin for “man.” </a:t>
            </a:r>
          </a:p>
          <a:p>
            <a:pPr marL="0" indent="0">
              <a:buNone/>
            </a:pPr>
            <a:r>
              <a:rPr lang="en-US" dirty="0" smtClean="0"/>
              <a:t>		Sapiens – Latin for “wise; to be wise.” </a:t>
            </a:r>
          </a:p>
          <a:p>
            <a:pPr marL="0" indent="0">
              <a:buNone/>
            </a:pPr>
            <a:r>
              <a:rPr lang="en-US" dirty="0" smtClean="0"/>
              <a:t>		Homo sapiens – The Wise Man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/>
              <a:t>scientific names are given in </a:t>
            </a:r>
            <a:r>
              <a:rPr lang="en-US" b="1" u="sng" dirty="0"/>
              <a:t>Latin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This is because Latin </a:t>
            </a:r>
            <a:r>
              <a:rPr lang="en-US" b="1" u="sng" dirty="0"/>
              <a:t>does not change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All names are unique for each species. </a:t>
            </a:r>
          </a:p>
          <a:p>
            <a:pPr marL="0" indent="0">
              <a:buNone/>
            </a:pPr>
            <a:r>
              <a:rPr lang="en-US" dirty="0"/>
              <a:t>By using a scientific name, you know exactly which species you are talking about.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5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Scientific Names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The scientific name also tells you which species are similar.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	</a:t>
            </a:r>
            <a:r>
              <a:rPr lang="en-US" b="1" dirty="0" smtClean="0">
                <a:solidFill>
                  <a:schemeClr val="accent5"/>
                </a:solidFill>
              </a:rPr>
              <a:t>Which </a:t>
            </a:r>
            <a:r>
              <a:rPr lang="en-US" b="1" dirty="0">
                <a:solidFill>
                  <a:schemeClr val="accent5"/>
                </a:solidFill>
              </a:rPr>
              <a:t>of these three species are similar: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A) </a:t>
            </a:r>
            <a:r>
              <a:rPr lang="en-US" dirty="0" err="1" smtClean="0"/>
              <a:t>Erithacus</a:t>
            </a:r>
            <a:r>
              <a:rPr lang="en-US" dirty="0" smtClean="0"/>
              <a:t> </a:t>
            </a:r>
            <a:r>
              <a:rPr lang="en-US" dirty="0" err="1"/>
              <a:t>johnstoniae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B) </a:t>
            </a:r>
            <a:r>
              <a:rPr lang="en-US" dirty="0" err="1" smtClean="0"/>
              <a:t>Turdus</a:t>
            </a:r>
            <a:r>
              <a:rPr lang="en-US" dirty="0" smtClean="0"/>
              <a:t> </a:t>
            </a:r>
            <a:r>
              <a:rPr lang="en-US" dirty="0" err="1"/>
              <a:t>migratorius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C) </a:t>
            </a:r>
            <a:r>
              <a:rPr lang="en-US" dirty="0" err="1" smtClean="0"/>
              <a:t>Erithacus</a:t>
            </a:r>
            <a:r>
              <a:rPr lang="en-US" dirty="0" smtClean="0"/>
              <a:t> </a:t>
            </a:r>
            <a:r>
              <a:rPr lang="en-US" dirty="0" err="1"/>
              <a:t>rubecula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Correct Answer: </a:t>
            </a:r>
            <a:r>
              <a:rPr lang="en-US" dirty="0" err="1" smtClean="0"/>
              <a:t>Erithacus</a:t>
            </a:r>
            <a:r>
              <a:rPr lang="en-US" dirty="0" smtClean="0"/>
              <a:t> </a:t>
            </a:r>
            <a:r>
              <a:rPr lang="en-US" dirty="0" err="1"/>
              <a:t>johnstoniae</a:t>
            </a:r>
            <a:r>
              <a:rPr lang="en-US" dirty="0"/>
              <a:t> and </a:t>
            </a:r>
            <a:r>
              <a:rPr lang="en-US" dirty="0" err="1"/>
              <a:t>Erithacus</a:t>
            </a:r>
            <a:r>
              <a:rPr lang="en-US" dirty="0"/>
              <a:t> </a:t>
            </a:r>
            <a:r>
              <a:rPr lang="en-US" dirty="0" err="1" smtClean="0"/>
              <a:t>rubecula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chemeClr val="accent5"/>
                </a:solidFill>
              </a:rPr>
              <a:t>Why does this make sense?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They both fall under the category (genus) of songbirds.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we go about classifying things?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Living things are classified based on </a:t>
            </a:r>
            <a:r>
              <a:rPr lang="en-US" b="1" u="sng" dirty="0"/>
              <a:t>observable properties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	Examples </a:t>
            </a:r>
            <a:r>
              <a:rPr lang="en-US" dirty="0"/>
              <a:t>of observable properties: </a:t>
            </a:r>
          </a:p>
          <a:p>
            <a:pPr marL="0" indent="0">
              <a:buNone/>
            </a:pPr>
            <a:r>
              <a:rPr lang="en-US" dirty="0" smtClean="0"/>
              <a:t>		Living</a:t>
            </a:r>
            <a:r>
              <a:rPr lang="en-US" dirty="0"/>
              <a:t>, once living, non-living </a:t>
            </a:r>
          </a:p>
          <a:p>
            <a:pPr marL="0" indent="0">
              <a:buNone/>
            </a:pPr>
            <a:r>
              <a:rPr lang="en-US" dirty="0" smtClean="0"/>
              <a:t>		External </a:t>
            </a:r>
            <a:r>
              <a:rPr lang="en-US" dirty="0"/>
              <a:t>structure – hard or soft </a:t>
            </a:r>
          </a:p>
          <a:p>
            <a:pPr marL="0" indent="0">
              <a:buNone/>
            </a:pPr>
            <a:r>
              <a:rPr lang="en-US" dirty="0" smtClean="0"/>
              <a:t>		Patterns </a:t>
            </a:r>
            <a:r>
              <a:rPr lang="en-US" dirty="0"/>
              <a:t>– geometric shapes, symmetry, etc.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36" y="4438073"/>
            <a:ext cx="3435927" cy="22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65019"/>
            <a:ext cx="9144000" cy="1153390"/>
          </a:xfrm>
        </p:spPr>
        <p:txBody>
          <a:bodyPr/>
          <a:lstStyle/>
          <a:p>
            <a:r>
              <a:rPr lang="en-US" b="1" dirty="0" smtClean="0"/>
              <a:t>Biodiversity</a:t>
            </a:r>
            <a:endParaRPr lang="en-US" b="1" dirty="0"/>
          </a:p>
        </p:txBody>
      </p:sp>
      <p:pic>
        <p:nvPicPr>
          <p:cNvPr id="1026" name="Picture 2" descr="http://i.guim.co.uk/static/w-620/h--/q-95/sys-images/Environment/Pix/columnists/2010/8/13/1281700353348/Biodiversity-100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622" y="1910480"/>
            <a:ext cx="6452755" cy="38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2127" cy="1325563"/>
          </a:xfrm>
        </p:spPr>
        <p:txBody>
          <a:bodyPr>
            <a:normAutofit/>
          </a:bodyPr>
          <a:lstStyle/>
          <a:p>
            <a:r>
              <a:rPr lang="en-US" b="1" dirty="0"/>
              <a:t>How would you identify an unknown organism?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Get a book, look at all the pictures, and select the one that most looks like the picture? </a:t>
            </a:r>
          </a:p>
          <a:p>
            <a:pPr marL="0" indent="0">
              <a:buNone/>
            </a:pPr>
            <a:r>
              <a:rPr lang="en-US" dirty="0" smtClean="0"/>
              <a:t>	No</a:t>
            </a:r>
            <a:r>
              <a:rPr lang="en-US" dirty="0"/>
              <a:t>!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</a:t>
            </a:r>
            <a:r>
              <a:rPr lang="en-US" dirty="0"/>
              <a:t>a classification key (also called a </a:t>
            </a:r>
            <a:r>
              <a:rPr lang="en-US" b="1" u="sng" dirty="0"/>
              <a:t>dichotomous key</a:t>
            </a:r>
            <a:r>
              <a:rPr lang="en-US" dirty="0"/>
              <a:t>). </a:t>
            </a:r>
          </a:p>
          <a:p>
            <a:pPr marL="0" indent="0">
              <a:buNone/>
            </a:pPr>
            <a:r>
              <a:rPr lang="en-US" dirty="0"/>
              <a:t>A classification key asks a question and gives you two answers.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3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010" y="1690688"/>
            <a:ext cx="6927979" cy="4894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a Dichotomous Key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22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162" y="113216"/>
            <a:ext cx="2226183" cy="157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a Dichotomous Key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944"/>
            <a:ext cx="10515600" cy="54240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1a. This organism has an exoskeleton - go to question 2 1b. This organism has an endoskeleton or no skeleton - go to question 3 </a:t>
            </a:r>
          </a:p>
          <a:p>
            <a:pPr marL="0" indent="0">
              <a:buNone/>
            </a:pPr>
            <a:r>
              <a:rPr lang="en-US" dirty="0"/>
              <a:t>2a. This organism has thin black body and a red stripe on its abdomen - go to question 4a. 2b. This organism has a thick black body with large grey/brown abdomen - go to question 4b.</a:t>
            </a:r>
          </a:p>
          <a:p>
            <a:pPr marL="0" indent="0">
              <a:buNone/>
            </a:pPr>
            <a:r>
              <a:rPr lang="en-US" dirty="0"/>
              <a:t>3a. Organism dwells on land - go to question 5 3b. Organism dwells in the ocean - go to question 6 </a:t>
            </a:r>
          </a:p>
          <a:p>
            <a:pPr marL="0" indent="0">
              <a:buNone/>
            </a:pPr>
            <a:r>
              <a:rPr lang="en-US" dirty="0"/>
              <a:t>4a. Organism is called </a:t>
            </a:r>
            <a:r>
              <a:rPr lang="en-US" dirty="0" err="1"/>
              <a:t>Latrodectus</a:t>
            </a:r>
            <a:r>
              <a:rPr lang="en-US" dirty="0"/>
              <a:t> </a:t>
            </a:r>
            <a:r>
              <a:rPr lang="en-US" dirty="0" err="1"/>
              <a:t>hasselti</a:t>
            </a:r>
            <a:r>
              <a:rPr lang="en-US" dirty="0"/>
              <a:t> 4b. Organism is called </a:t>
            </a:r>
            <a:r>
              <a:rPr lang="en-US" dirty="0" err="1"/>
              <a:t>Atrax</a:t>
            </a:r>
            <a:r>
              <a:rPr lang="en-US" dirty="0"/>
              <a:t> </a:t>
            </a:r>
            <a:r>
              <a:rPr lang="en-US" dirty="0" err="1"/>
              <a:t>infensus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5a. Organism is totally covered in smooth scale-like skin - go to question 7 5b. Organism has a textured coat or covering - go to question 8 </a:t>
            </a:r>
          </a:p>
          <a:p>
            <a:pPr marL="0" indent="0">
              <a:buNone/>
            </a:pPr>
            <a:r>
              <a:rPr lang="en-US" dirty="0"/>
              <a:t>6a. Organism 8 thick legs or tentacles - go to question 9a. 6b. Has many string-like legs or tentacles - go to question 9b. </a:t>
            </a:r>
          </a:p>
          <a:p>
            <a:pPr marL="0" indent="0">
              <a:buNone/>
            </a:pPr>
            <a:r>
              <a:rPr lang="en-US" dirty="0"/>
              <a:t>7a. Scale-like skin is patterned in horizontal stripes over the body - go to question 10a. 7b. Scale-like skin has one block color over most of its body - go to question 10b. </a:t>
            </a:r>
          </a:p>
          <a:p>
            <a:pPr marL="0" indent="0">
              <a:buNone/>
            </a:pPr>
            <a:r>
              <a:rPr lang="en-US" dirty="0"/>
              <a:t>8a. Has fine fur-like covering - go to question 11 8b. Has feather-like covering over most of its body - go to question 12 </a:t>
            </a:r>
          </a:p>
          <a:p>
            <a:pPr marL="0" indent="0">
              <a:buNone/>
            </a:pPr>
            <a:r>
              <a:rPr lang="en-US" dirty="0"/>
              <a:t>9a. Organism is </a:t>
            </a:r>
            <a:r>
              <a:rPr lang="en-US" dirty="0" err="1"/>
              <a:t>Hapalochlaena</a:t>
            </a:r>
            <a:r>
              <a:rPr lang="en-US" dirty="0"/>
              <a:t> </a:t>
            </a:r>
            <a:r>
              <a:rPr lang="en-US" dirty="0" err="1"/>
              <a:t>lunulata</a:t>
            </a:r>
            <a:r>
              <a:rPr lang="en-US" dirty="0"/>
              <a:t> 9b. Organism is </a:t>
            </a:r>
            <a:r>
              <a:rPr lang="en-US" dirty="0" err="1"/>
              <a:t>Chironex</a:t>
            </a:r>
            <a:r>
              <a:rPr lang="en-US" dirty="0"/>
              <a:t> </a:t>
            </a:r>
            <a:r>
              <a:rPr lang="en-US" dirty="0" err="1"/>
              <a:t>flecken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10a. Organism is </a:t>
            </a:r>
            <a:r>
              <a:rPr lang="en-US" dirty="0" err="1"/>
              <a:t>Psuedonaja</a:t>
            </a:r>
            <a:r>
              <a:rPr lang="en-US" dirty="0"/>
              <a:t> </a:t>
            </a:r>
            <a:r>
              <a:rPr lang="en-US" dirty="0" err="1"/>
              <a:t>texilis</a:t>
            </a:r>
            <a:r>
              <a:rPr lang="en-US" dirty="0"/>
              <a:t> 10b. Organism is </a:t>
            </a:r>
            <a:r>
              <a:rPr lang="en-US" dirty="0" err="1"/>
              <a:t>Pseudechis</a:t>
            </a:r>
            <a:r>
              <a:rPr lang="en-US" dirty="0"/>
              <a:t> </a:t>
            </a:r>
            <a:r>
              <a:rPr lang="en-US" dirty="0" err="1"/>
              <a:t>porphyricus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11a. Has two opposing thumbs on the front paws - go to question 13a. 11b. Has no opposing thumb on the front paws - go to question 13b. </a:t>
            </a:r>
          </a:p>
          <a:p>
            <a:pPr marL="0" indent="0">
              <a:buNone/>
            </a:pPr>
            <a:r>
              <a:rPr lang="en-US" dirty="0"/>
              <a:t>12a. Has large bone-like structure on a bald, blue-skinned head - got to question 14a. 12b. Has feather-like covering over head with no bone-like structure - go to question 14b. </a:t>
            </a:r>
          </a:p>
          <a:p>
            <a:pPr marL="0" indent="0">
              <a:buNone/>
            </a:pPr>
            <a:r>
              <a:rPr lang="en-US" dirty="0"/>
              <a:t>13a. Organism is </a:t>
            </a:r>
            <a:r>
              <a:rPr lang="en-US" dirty="0" err="1"/>
              <a:t>Phascolatarctos</a:t>
            </a:r>
            <a:r>
              <a:rPr lang="en-US" dirty="0"/>
              <a:t> </a:t>
            </a:r>
            <a:r>
              <a:rPr lang="en-US" dirty="0" err="1"/>
              <a:t>cinerus</a:t>
            </a:r>
            <a:r>
              <a:rPr lang="en-US" dirty="0"/>
              <a:t> 13b. Organism is </a:t>
            </a:r>
            <a:r>
              <a:rPr lang="en-US" dirty="0" err="1"/>
              <a:t>Vombatus</a:t>
            </a:r>
            <a:r>
              <a:rPr lang="en-US" dirty="0"/>
              <a:t> </a:t>
            </a:r>
            <a:r>
              <a:rPr lang="en-US" dirty="0" err="1"/>
              <a:t>ursinus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14a. Organism is </a:t>
            </a:r>
            <a:r>
              <a:rPr lang="en-US" dirty="0" err="1"/>
              <a:t>Casuarius</a:t>
            </a:r>
            <a:r>
              <a:rPr lang="en-US" dirty="0"/>
              <a:t> </a:t>
            </a:r>
            <a:r>
              <a:rPr lang="en-US" dirty="0" err="1"/>
              <a:t>casuarius</a:t>
            </a:r>
            <a:r>
              <a:rPr lang="en-US" dirty="0"/>
              <a:t> 14b. Organism is </a:t>
            </a:r>
            <a:r>
              <a:rPr lang="en-US" dirty="0" err="1"/>
              <a:t>Dromaius</a:t>
            </a:r>
            <a:r>
              <a:rPr lang="en-US" dirty="0"/>
              <a:t> </a:t>
            </a:r>
            <a:r>
              <a:rPr lang="en-US" dirty="0" err="1"/>
              <a:t>novaebollandiae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162" y="113216"/>
            <a:ext cx="2226183" cy="157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a Dichotomous Key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944"/>
            <a:ext cx="10515600" cy="54240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1a. This organism has an exoskeleton - go to question 2 </a:t>
            </a:r>
            <a:r>
              <a:rPr lang="en-US" b="1" dirty="0">
                <a:solidFill>
                  <a:srgbClr val="FF0000"/>
                </a:solidFill>
              </a:rPr>
              <a:t>1b. This organism has an endoskeleton or no skeleton - go to question 3 </a:t>
            </a:r>
          </a:p>
          <a:p>
            <a:pPr marL="0" indent="0">
              <a:buNone/>
            </a:pPr>
            <a:r>
              <a:rPr lang="en-US" dirty="0"/>
              <a:t>2a. This organism has thin black body and a red stripe on its abdomen - go to question 4a. 2b. This organism has a thick black body with large grey/brown abdomen - go to question 4b.</a:t>
            </a:r>
          </a:p>
          <a:p>
            <a:pPr marL="0" indent="0">
              <a:buNone/>
            </a:pPr>
            <a:r>
              <a:rPr lang="en-US" dirty="0"/>
              <a:t>3a. Organism dwells on land - go to question 5 3b. Organism dwells in the ocean - go to question 6 </a:t>
            </a:r>
          </a:p>
          <a:p>
            <a:pPr marL="0" indent="0">
              <a:buNone/>
            </a:pPr>
            <a:r>
              <a:rPr lang="en-US" dirty="0"/>
              <a:t>4a. Organism is called </a:t>
            </a:r>
            <a:r>
              <a:rPr lang="en-US" dirty="0" err="1"/>
              <a:t>Latrodectus</a:t>
            </a:r>
            <a:r>
              <a:rPr lang="en-US" dirty="0"/>
              <a:t> </a:t>
            </a:r>
            <a:r>
              <a:rPr lang="en-US" dirty="0" err="1"/>
              <a:t>hasselti</a:t>
            </a:r>
            <a:r>
              <a:rPr lang="en-US" dirty="0"/>
              <a:t> 4b. Organism is called </a:t>
            </a:r>
            <a:r>
              <a:rPr lang="en-US" dirty="0" err="1"/>
              <a:t>Atrax</a:t>
            </a:r>
            <a:r>
              <a:rPr lang="en-US" dirty="0"/>
              <a:t> </a:t>
            </a:r>
            <a:r>
              <a:rPr lang="en-US" dirty="0" err="1"/>
              <a:t>infensus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5a. Organism is totally covered in smooth scale-like skin - go to question 7 5b. Organism has a textured coat or covering - go to question 8 </a:t>
            </a:r>
          </a:p>
          <a:p>
            <a:pPr marL="0" indent="0">
              <a:buNone/>
            </a:pPr>
            <a:r>
              <a:rPr lang="en-US" dirty="0"/>
              <a:t>6a. Organism 8 thick legs or tentacles - go to question 9a. 6b. Has many string-like legs or tentacles - go to question 9b. </a:t>
            </a:r>
          </a:p>
          <a:p>
            <a:pPr marL="0" indent="0">
              <a:buNone/>
            </a:pPr>
            <a:r>
              <a:rPr lang="en-US" dirty="0"/>
              <a:t>7a. Scale-like skin is patterned in horizontal stripes over the body - go to question 10a. 7b. Scale-like skin has one block color over most of its body - go to question 10b. </a:t>
            </a:r>
          </a:p>
          <a:p>
            <a:pPr marL="0" indent="0">
              <a:buNone/>
            </a:pPr>
            <a:r>
              <a:rPr lang="en-US" dirty="0"/>
              <a:t>8a. Has fine fur-like covering - go to question 11 8b. Has feather-like covering over most of its body - go to question 12 </a:t>
            </a:r>
          </a:p>
          <a:p>
            <a:pPr marL="0" indent="0">
              <a:buNone/>
            </a:pPr>
            <a:r>
              <a:rPr lang="en-US" dirty="0"/>
              <a:t>9a. Organism is </a:t>
            </a:r>
            <a:r>
              <a:rPr lang="en-US" dirty="0" err="1"/>
              <a:t>Hapalochlaena</a:t>
            </a:r>
            <a:r>
              <a:rPr lang="en-US" dirty="0"/>
              <a:t> </a:t>
            </a:r>
            <a:r>
              <a:rPr lang="en-US" dirty="0" err="1"/>
              <a:t>lunulata</a:t>
            </a:r>
            <a:r>
              <a:rPr lang="en-US" dirty="0"/>
              <a:t> 9b. Organism is </a:t>
            </a:r>
            <a:r>
              <a:rPr lang="en-US" dirty="0" err="1"/>
              <a:t>Chironex</a:t>
            </a:r>
            <a:r>
              <a:rPr lang="en-US" dirty="0"/>
              <a:t> </a:t>
            </a:r>
            <a:r>
              <a:rPr lang="en-US" dirty="0" err="1"/>
              <a:t>flecken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10a. Organism is </a:t>
            </a:r>
            <a:r>
              <a:rPr lang="en-US" dirty="0" err="1"/>
              <a:t>Psuedonaja</a:t>
            </a:r>
            <a:r>
              <a:rPr lang="en-US" dirty="0"/>
              <a:t> </a:t>
            </a:r>
            <a:r>
              <a:rPr lang="en-US" dirty="0" err="1"/>
              <a:t>texilis</a:t>
            </a:r>
            <a:r>
              <a:rPr lang="en-US" dirty="0"/>
              <a:t> 10b. Organism is </a:t>
            </a:r>
            <a:r>
              <a:rPr lang="en-US" dirty="0" err="1"/>
              <a:t>Pseudechis</a:t>
            </a:r>
            <a:r>
              <a:rPr lang="en-US" dirty="0"/>
              <a:t> </a:t>
            </a:r>
            <a:r>
              <a:rPr lang="en-US" dirty="0" err="1"/>
              <a:t>porphyricus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11a. Has two opposing thumbs on the front paws - go to question 13a. 11b. Has no opposing thumb on the front paws - go to question 13b. </a:t>
            </a:r>
          </a:p>
          <a:p>
            <a:pPr marL="0" indent="0">
              <a:buNone/>
            </a:pPr>
            <a:r>
              <a:rPr lang="en-US" dirty="0"/>
              <a:t>12a. Has large bone-like structure on a bald, blue-skinned head - got to question 14a. 12b. Has feather-like covering over head with no bone-like structure - go to question 14b. </a:t>
            </a:r>
          </a:p>
          <a:p>
            <a:pPr marL="0" indent="0">
              <a:buNone/>
            </a:pPr>
            <a:r>
              <a:rPr lang="en-US" dirty="0"/>
              <a:t>13a. Organism is </a:t>
            </a:r>
            <a:r>
              <a:rPr lang="en-US" dirty="0" err="1"/>
              <a:t>Phascolatarctos</a:t>
            </a:r>
            <a:r>
              <a:rPr lang="en-US" dirty="0"/>
              <a:t> </a:t>
            </a:r>
            <a:r>
              <a:rPr lang="en-US" dirty="0" err="1"/>
              <a:t>cinerus</a:t>
            </a:r>
            <a:r>
              <a:rPr lang="en-US" dirty="0"/>
              <a:t> 13b. Organism is </a:t>
            </a:r>
            <a:r>
              <a:rPr lang="en-US" dirty="0" err="1"/>
              <a:t>Vombatus</a:t>
            </a:r>
            <a:r>
              <a:rPr lang="en-US" dirty="0"/>
              <a:t> </a:t>
            </a:r>
            <a:r>
              <a:rPr lang="en-US" dirty="0" err="1"/>
              <a:t>ursinus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14a. Organism is </a:t>
            </a:r>
            <a:r>
              <a:rPr lang="en-US" dirty="0" err="1"/>
              <a:t>Casuarius</a:t>
            </a:r>
            <a:r>
              <a:rPr lang="en-US" dirty="0"/>
              <a:t> </a:t>
            </a:r>
            <a:r>
              <a:rPr lang="en-US" dirty="0" err="1"/>
              <a:t>casuarius</a:t>
            </a:r>
            <a:r>
              <a:rPr lang="en-US" dirty="0"/>
              <a:t> 14b. Organism is </a:t>
            </a:r>
            <a:r>
              <a:rPr lang="en-US" dirty="0" err="1"/>
              <a:t>Dromaius</a:t>
            </a:r>
            <a:r>
              <a:rPr lang="en-US" dirty="0"/>
              <a:t> </a:t>
            </a:r>
            <a:r>
              <a:rPr lang="en-US" dirty="0" err="1"/>
              <a:t>novaebollandiae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162" y="113216"/>
            <a:ext cx="2226183" cy="157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a Dichotomous Key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944"/>
            <a:ext cx="10515600" cy="54240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1a. This organism has an exoskeleton - go to question 2 1b. This organism has an endoskeleton or no skeleton - go to question 3 </a:t>
            </a:r>
          </a:p>
          <a:p>
            <a:pPr marL="0" indent="0">
              <a:buNone/>
            </a:pPr>
            <a:r>
              <a:rPr lang="en-US" dirty="0"/>
              <a:t>2a. This organism has thin black body and a red stripe on its abdomen - go to question 4a. 2b. This organism has a thick black body with large grey/brown abdomen - go to question 4b.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3a. Organism dwells on land - go to question 5 </a:t>
            </a:r>
            <a:r>
              <a:rPr lang="en-US" dirty="0"/>
              <a:t>3b. Organism dwells in the ocean - go to question 6 </a:t>
            </a:r>
          </a:p>
          <a:p>
            <a:pPr marL="0" indent="0">
              <a:buNone/>
            </a:pPr>
            <a:r>
              <a:rPr lang="en-US" dirty="0"/>
              <a:t>4a. Organism is called </a:t>
            </a:r>
            <a:r>
              <a:rPr lang="en-US" dirty="0" err="1"/>
              <a:t>Latrodectus</a:t>
            </a:r>
            <a:r>
              <a:rPr lang="en-US" dirty="0"/>
              <a:t> </a:t>
            </a:r>
            <a:r>
              <a:rPr lang="en-US" dirty="0" err="1"/>
              <a:t>hasselti</a:t>
            </a:r>
            <a:r>
              <a:rPr lang="en-US" dirty="0"/>
              <a:t> 4b. Organism is called </a:t>
            </a:r>
            <a:r>
              <a:rPr lang="en-US" dirty="0" err="1"/>
              <a:t>Atrax</a:t>
            </a:r>
            <a:r>
              <a:rPr lang="en-US" dirty="0"/>
              <a:t> </a:t>
            </a:r>
            <a:r>
              <a:rPr lang="en-US" dirty="0" err="1"/>
              <a:t>infensus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5a. Organism is totally covered in smooth scale-like skin - go to question 7 5b. Organism has a textured coat or covering - go to question 8 </a:t>
            </a:r>
          </a:p>
          <a:p>
            <a:pPr marL="0" indent="0">
              <a:buNone/>
            </a:pPr>
            <a:r>
              <a:rPr lang="en-US" dirty="0"/>
              <a:t>6a. Organism 8 thick legs or tentacles - go to question 9a. 6b. Has many string-like legs or tentacles - go to question 9b. </a:t>
            </a:r>
          </a:p>
          <a:p>
            <a:pPr marL="0" indent="0">
              <a:buNone/>
            </a:pPr>
            <a:r>
              <a:rPr lang="en-US" dirty="0"/>
              <a:t>7a. Scale-like skin is patterned in horizontal stripes over the body - go to question 10a. 7b. Scale-like skin has one block color over most of its body - go to question 10b. </a:t>
            </a:r>
          </a:p>
          <a:p>
            <a:pPr marL="0" indent="0">
              <a:buNone/>
            </a:pPr>
            <a:r>
              <a:rPr lang="en-US" dirty="0"/>
              <a:t>8a. Has fine fur-like covering - go to question 11 8b. Has feather-like covering over most of its body - go to question 12 </a:t>
            </a:r>
          </a:p>
          <a:p>
            <a:pPr marL="0" indent="0">
              <a:buNone/>
            </a:pPr>
            <a:r>
              <a:rPr lang="en-US" dirty="0"/>
              <a:t>9a. Organism is </a:t>
            </a:r>
            <a:r>
              <a:rPr lang="en-US" dirty="0" err="1"/>
              <a:t>Hapalochlaena</a:t>
            </a:r>
            <a:r>
              <a:rPr lang="en-US" dirty="0"/>
              <a:t> </a:t>
            </a:r>
            <a:r>
              <a:rPr lang="en-US" dirty="0" err="1"/>
              <a:t>lunulata</a:t>
            </a:r>
            <a:r>
              <a:rPr lang="en-US" dirty="0"/>
              <a:t> 9b. Organism is </a:t>
            </a:r>
            <a:r>
              <a:rPr lang="en-US" dirty="0" err="1"/>
              <a:t>Chironex</a:t>
            </a:r>
            <a:r>
              <a:rPr lang="en-US" dirty="0"/>
              <a:t> </a:t>
            </a:r>
            <a:r>
              <a:rPr lang="en-US" dirty="0" err="1"/>
              <a:t>flecken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10a. Organism is </a:t>
            </a:r>
            <a:r>
              <a:rPr lang="en-US" dirty="0" err="1"/>
              <a:t>Psuedonaja</a:t>
            </a:r>
            <a:r>
              <a:rPr lang="en-US" dirty="0"/>
              <a:t> </a:t>
            </a:r>
            <a:r>
              <a:rPr lang="en-US" dirty="0" err="1"/>
              <a:t>texilis</a:t>
            </a:r>
            <a:r>
              <a:rPr lang="en-US" dirty="0"/>
              <a:t> 10b. Organism is </a:t>
            </a:r>
            <a:r>
              <a:rPr lang="en-US" dirty="0" err="1"/>
              <a:t>Pseudechis</a:t>
            </a:r>
            <a:r>
              <a:rPr lang="en-US" dirty="0"/>
              <a:t> </a:t>
            </a:r>
            <a:r>
              <a:rPr lang="en-US" dirty="0" err="1"/>
              <a:t>porphyricus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11a. Has two opposing thumbs on the front paws - go to question 13a. 11b. Has no opposing thumb on the front paws - go to question 13b. </a:t>
            </a:r>
          </a:p>
          <a:p>
            <a:pPr marL="0" indent="0">
              <a:buNone/>
            </a:pPr>
            <a:r>
              <a:rPr lang="en-US" dirty="0"/>
              <a:t>12a. Has large bone-like structure on a bald, blue-skinned head - got to question 14a. 12b. Has feather-like covering over head with no bone-like structure - go to question 14b. </a:t>
            </a:r>
          </a:p>
          <a:p>
            <a:pPr marL="0" indent="0">
              <a:buNone/>
            </a:pPr>
            <a:r>
              <a:rPr lang="en-US" dirty="0"/>
              <a:t>13a. Organism is </a:t>
            </a:r>
            <a:r>
              <a:rPr lang="en-US" dirty="0" err="1"/>
              <a:t>Phascolatarctos</a:t>
            </a:r>
            <a:r>
              <a:rPr lang="en-US" dirty="0"/>
              <a:t> </a:t>
            </a:r>
            <a:r>
              <a:rPr lang="en-US" dirty="0" err="1"/>
              <a:t>cinerus</a:t>
            </a:r>
            <a:r>
              <a:rPr lang="en-US" dirty="0"/>
              <a:t> 13b. Organism is </a:t>
            </a:r>
            <a:r>
              <a:rPr lang="en-US" dirty="0" err="1"/>
              <a:t>Vombatus</a:t>
            </a:r>
            <a:r>
              <a:rPr lang="en-US" dirty="0"/>
              <a:t> </a:t>
            </a:r>
            <a:r>
              <a:rPr lang="en-US" dirty="0" err="1"/>
              <a:t>ursinus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14a. Organism is </a:t>
            </a:r>
            <a:r>
              <a:rPr lang="en-US" dirty="0" err="1"/>
              <a:t>Casuarius</a:t>
            </a:r>
            <a:r>
              <a:rPr lang="en-US" dirty="0"/>
              <a:t> </a:t>
            </a:r>
            <a:r>
              <a:rPr lang="en-US" dirty="0" err="1"/>
              <a:t>casuarius</a:t>
            </a:r>
            <a:r>
              <a:rPr lang="en-US" dirty="0"/>
              <a:t> 14b. Organism is </a:t>
            </a:r>
            <a:r>
              <a:rPr lang="en-US" dirty="0" err="1"/>
              <a:t>Dromaius</a:t>
            </a:r>
            <a:r>
              <a:rPr lang="en-US" dirty="0"/>
              <a:t> </a:t>
            </a:r>
            <a:r>
              <a:rPr lang="en-US" dirty="0" err="1"/>
              <a:t>novaebollandiae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162" y="113216"/>
            <a:ext cx="2226183" cy="157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a Dichotomous Key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944"/>
            <a:ext cx="10515600" cy="54240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1a. This organism has an exoskeleton - go to question 2 1b. This organism has an endoskeleton or no skeleton - go to question 3 </a:t>
            </a:r>
          </a:p>
          <a:p>
            <a:pPr marL="0" indent="0">
              <a:buNone/>
            </a:pPr>
            <a:r>
              <a:rPr lang="en-US" dirty="0"/>
              <a:t>2a. This organism has thin black body and a red stripe on its abdomen - go to question 4a. 2b. This organism has a thick black body with large grey/brown abdomen - go to question 4b.</a:t>
            </a:r>
          </a:p>
          <a:p>
            <a:pPr marL="0" indent="0">
              <a:buNone/>
            </a:pPr>
            <a:r>
              <a:rPr lang="en-US" dirty="0"/>
              <a:t>3a. Organism dwells on land - go to question 5 3b. Organism dwells in the ocean - go to question 6 </a:t>
            </a:r>
          </a:p>
          <a:p>
            <a:pPr marL="0" indent="0">
              <a:buNone/>
            </a:pPr>
            <a:r>
              <a:rPr lang="en-US" dirty="0"/>
              <a:t>4a. Organism is called </a:t>
            </a:r>
            <a:r>
              <a:rPr lang="en-US" dirty="0" err="1"/>
              <a:t>Latrodectus</a:t>
            </a:r>
            <a:r>
              <a:rPr lang="en-US" dirty="0"/>
              <a:t> </a:t>
            </a:r>
            <a:r>
              <a:rPr lang="en-US" dirty="0" err="1"/>
              <a:t>hasselti</a:t>
            </a:r>
            <a:r>
              <a:rPr lang="en-US" dirty="0"/>
              <a:t> 4b. Organism is called </a:t>
            </a:r>
            <a:r>
              <a:rPr lang="en-US" dirty="0" err="1"/>
              <a:t>Atrax</a:t>
            </a:r>
            <a:r>
              <a:rPr lang="en-US" dirty="0"/>
              <a:t> </a:t>
            </a:r>
            <a:r>
              <a:rPr lang="en-US" dirty="0" err="1"/>
              <a:t>infensus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5a. Organism is totally covered in smooth scale-like skin - go to question 7 </a:t>
            </a:r>
            <a:r>
              <a:rPr lang="en-US" dirty="0"/>
              <a:t>5b. Organism has a textured coat or covering - go to question 8 </a:t>
            </a:r>
          </a:p>
          <a:p>
            <a:pPr marL="0" indent="0">
              <a:buNone/>
            </a:pPr>
            <a:r>
              <a:rPr lang="en-US" dirty="0"/>
              <a:t>6a. Organism 8 thick legs or tentacles - go to question 9a. 6b. Has many string-like legs or tentacles - go to question 9b. </a:t>
            </a:r>
          </a:p>
          <a:p>
            <a:pPr marL="0" indent="0">
              <a:buNone/>
            </a:pPr>
            <a:r>
              <a:rPr lang="en-US" dirty="0"/>
              <a:t>7a. Scale-like skin is patterned in horizontal stripes over the body - go to question 10a. 7b. Scale-like skin has one block color over most of its body - go to question 10b. </a:t>
            </a:r>
          </a:p>
          <a:p>
            <a:pPr marL="0" indent="0">
              <a:buNone/>
            </a:pPr>
            <a:r>
              <a:rPr lang="en-US" dirty="0"/>
              <a:t>8a. Has fine fur-like covering - go to question 11 8b. Has feather-like covering over most of its body - go to question 12 </a:t>
            </a:r>
          </a:p>
          <a:p>
            <a:pPr marL="0" indent="0">
              <a:buNone/>
            </a:pPr>
            <a:r>
              <a:rPr lang="en-US" dirty="0"/>
              <a:t>9a. Organism is </a:t>
            </a:r>
            <a:r>
              <a:rPr lang="en-US" dirty="0" err="1"/>
              <a:t>Hapalochlaena</a:t>
            </a:r>
            <a:r>
              <a:rPr lang="en-US" dirty="0"/>
              <a:t> </a:t>
            </a:r>
            <a:r>
              <a:rPr lang="en-US" dirty="0" err="1"/>
              <a:t>lunulata</a:t>
            </a:r>
            <a:r>
              <a:rPr lang="en-US" dirty="0"/>
              <a:t> 9b. Organism is </a:t>
            </a:r>
            <a:r>
              <a:rPr lang="en-US" dirty="0" err="1"/>
              <a:t>Chironex</a:t>
            </a:r>
            <a:r>
              <a:rPr lang="en-US" dirty="0"/>
              <a:t> </a:t>
            </a:r>
            <a:r>
              <a:rPr lang="en-US" dirty="0" err="1"/>
              <a:t>flecken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10a. Organism is </a:t>
            </a:r>
            <a:r>
              <a:rPr lang="en-US" dirty="0" err="1"/>
              <a:t>Psuedonaja</a:t>
            </a:r>
            <a:r>
              <a:rPr lang="en-US" dirty="0"/>
              <a:t> </a:t>
            </a:r>
            <a:r>
              <a:rPr lang="en-US" dirty="0" err="1"/>
              <a:t>texilis</a:t>
            </a:r>
            <a:r>
              <a:rPr lang="en-US" dirty="0"/>
              <a:t> 10b. Organism is </a:t>
            </a:r>
            <a:r>
              <a:rPr lang="en-US" dirty="0" err="1"/>
              <a:t>Pseudechis</a:t>
            </a:r>
            <a:r>
              <a:rPr lang="en-US" dirty="0"/>
              <a:t> </a:t>
            </a:r>
            <a:r>
              <a:rPr lang="en-US" dirty="0" err="1"/>
              <a:t>porphyricus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11a. Has two opposing thumbs on the front paws - go to question 13a. 11b. Has no opposing thumb on the front paws - go to question 13b. </a:t>
            </a:r>
          </a:p>
          <a:p>
            <a:pPr marL="0" indent="0">
              <a:buNone/>
            </a:pPr>
            <a:r>
              <a:rPr lang="en-US" dirty="0"/>
              <a:t>12a. Has large bone-like structure on a bald, blue-skinned head - got to question 14a. 12b. Has feather-like covering over head with no bone-like structure - go to question 14b. </a:t>
            </a:r>
          </a:p>
          <a:p>
            <a:pPr marL="0" indent="0">
              <a:buNone/>
            </a:pPr>
            <a:r>
              <a:rPr lang="en-US" dirty="0"/>
              <a:t>13a. Organism is </a:t>
            </a:r>
            <a:r>
              <a:rPr lang="en-US" dirty="0" err="1"/>
              <a:t>Phascolatarctos</a:t>
            </a:r>
            <a:r>
              <a:rPr lang="en-US" dirty="0"/>
              <a:t> </a:t>
            </a:r>
            <a:r>
              <a:rPr lang="en-US" dirty="0" err="1"/>
              <a:t>cinerus</a:t>
            </a:r>
            <a:r>
              <a:rPr lang="en-US" dirty="0"/>
              <a:t> 13b. Organism is </a:t>
            </a:r>
            <a:r>
              <a:rPr lang="en-US" dirty="0" err="1"/>
              <a:t>Vombatus</a:t>
            </a:r>
            <a:r>
              <a:rPr lang="en-US" dirty="0"/>
              <a:t> </a:t>
            </a:r>
            <a:r>
              <a:rPr lang="en-US" dirty="0" err="1"/>
              <a:t>ursinus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14a. Organism is </a:t>
            </a:r>
            <a:r>
              <a:rPr lang="en-US" dirty="0" err="1"/>
              <a:t>Casuarius</a:t>
            </a:r>
            <a:r>
              <a:rPr lang="en-US" dirty="0"/>
              <a:t> </a:t>
            </a:r>
            <a:r>
              <a:rPr lang="en-US" dirty="0" err="1"/>
              <a:t>casuarius</a:t>
            </a:r>
            <a:r>
              <a:rPr lang="en-US" dirty="0"/>
              <a:t> 14b. Organism is </a:t>
            </a:r>
            <a:r>
              <a:rPr lang="en-US" dirty="0" err="1"/>
              <a:t>Dromaius</a:t>
            </a:r>
            <a:r>
              <a:rPr lang="en-US" dirty="0"/>
              <a:t> </a:t>
            </a:r>
            <a:r>
              <a:rPr lang="en-US" dirty="0" err="1"/>
              <a:t>novaebollandiae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162" y="113216"/>
            <a:ext cx="2226183" cy="157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a Dichotomous Key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944"/>
            <a:ext cx="10515600" cy="54240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1a. This organism has an exoskeleton - go to question 2 1b. This organism has an endoskeleton or no skeleton - go to question 3 </a:t>
            </a:r>
          </a:p>
          <a:p>
            <a:pPr marL="0" indent="0">
              <a:buNone/>
            </a:pPr>
            <a:r>
              <a:rPr lang="en-US" dirty="0"/>
              <a:t>2a. This organism has thin black body and a red stripe on its abdomen - go to question 4a. 2b. This organism has a thick black body with large grey/brown abdomen - go to question 4b.</a:t>
            </a:r>
          </a:p>
          <a:p>
            <a:pPr marL="0" indent="0">
              <a:buNone/>
            </a:pPr>
            <a:r>
              <a:rPr lang="en-US" dirty="0"/>
              <a:t>3a. Organism dwells on land - go to question 5 3b. Organism dwells in the ocean - go to question 6 </a:t>
            </a:r>
          </a:p>
          <a:p>
            <a:pPr marL="0" indent="0">
              <a:buNone/>
            </a:pPr>
            <a:r>
              <a:rPr lang="en-US" dirty="0"/>
              <a:t>4a. Organism is called </a:t>
            </a:r>
            <a:r>
              <a:rPr lang="en-US" dirty="0" err="1"/>
              <a:t>Latrodectus</a:t>
            </a:r>
            <a:r>
              <a:rPr lang="en-US" dirty="0"/>
              <a:t> </a:t>
            </a:r>
            <a:r>
              <a:rPr lang="en-US" dirty="0" err="1"/>
              <a:t>hasselti</a:t>
            </a:r>
            <a:r>
              <a:rPr lang="en-US" dirty="0"/>
              <a:t> 4b. Organism is called </a:t>
            </a:r>
            <a:r>
              <a:rPr lang="en-US" dirty="0" err="1"/>
              <a:t>Atrax</a:t>
            </a:r>
            <a:r>
              <a:rPr lang="en-US" dirty="0"/>
              <a:t> </a:t>
            </a:r>
            <a:r>
              <a:rPr lang="en-US" dirty="0" err="1"/>
              <a:t>infensus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5a. Organism is totally covered in smooth scale-like skin - go to question 7 5b. Organism has a textured coat or covering - go to question 8 </a:t>
            </a:r>
          </a:p>
          <a:p>
            <a:pPr marL="0" indent="0">
              <a:buNone/>
            </a:pPr>
            <a:r>
              <a:rPr lang="en-US" dirty="0"/>
              <a:t>6a. Organism 8 thick legs or tentacles - go to question 9a. 6b. Has many string-like legs or tentacles - go to question 9b.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7a. Scale-like skin is patterned in horizontal stripes over the body - go to question 10a. </a:t>
            </a:r>
            <a:r>
              <a:rPr lang="en-US" dirty="0"/>
              <a:t>7b. Scale-like skin has one block color over most of its body - go to question 10b. </a:t>
            </a:r>
          </a:p>
          <a:p>
            <a:pPr marL="0" indent="0">
              <a:buNone/>
            </a:pPr>
            <a:r>
              <a:rPr lang="en-US" dirty="0"/>
              <a:t>8a. Has fine fur-like covering - go to question 11 8b. Has feather-like covering over most of its body - go to question 12 </a:t>
            </a:r>
          </a:p>
          <a:p>
            <a:pPr marL="0" indent="0">
              <a:buNone/>
            </a:pPr>
            <a:r>
              <a:rPr lang="en-US" dirty="0"/>
              <a:t>9a. Organism is </a:t>
            </a:r>
            <a:r>
              <a:rPr lang="en-US" dirty="0" err="1"/>
              <a:t>Hapalochlaena</a:t>
            </a:r>
            <a:r>
              <a:rPr lang="en-US" dirty="0"/>
              <a:t> </a:t>
            </a:r>
            <a:r>
              <a:rPr lang="en-US" dirty="0" err="1"/>
              <a:t>lunulata</a:t>
            </a:r>
            <a:r>
              <a:rPr lang="en-US" dirty="0"/>
              <a:t> 9b. Organism is </a:t>
            </a:r>
            <a:r>
              <a:rPr lang="en-US" dirty="0" err="1"/>
              <a:t>Chironex</a:t>
            </a:r>
            <a:r>
              <a:rPr lang="en-US" dirty="0"/>
              <a:t> </a:t>
            </a:r>
            <a:r>
              <a:rPr lang="en-US" dirty="0" err="1"/>
              <a:t>flecken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10a. Organism is </a:t>
            </a:r>
            <a:r>
              <a:rPr lang="en-US" dirty="0" err="1"/>
              <a:t>Psuedonaja</a:t>
            </a:r>
            <a:r>
              <a:rPr lang="en-US" dirty="0"/>
              <a:t> </a:t>
            </a:r>
            <a:r>
              <a:rPr lang="en-US" dirty="0" err="1"/>
              <a:t>texilis</a:t>
            </a:r>
            <a:r>
              <a:rPr lang="en-US" dirty="0"/>
              <a:t> 10b. Organism is </a:t>
            </a:r>
            <a:r>
              <a:rPr lang="en-US" dirty="0" err="1"/>
              <a:t>Pseudechis</a:t>
            </a:r>
            <a:r>
              <a:rPr lang="en-US" dirty="0"/>
              <a:t> </a:t>
            </a:r>
            <a:r>
              <a:rPr lang="en-US" dirty="0" err="1"/>
              <a:t>porphyricus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11a. Has two opposing thumbs on the front paws - go to question 13a. 11b. Has no opposing thumb on the front paws - go to question 13b. </a:t>
            </a:r>
          </a:p>
          <a:p>
            <a:pPr marL="0" indent="0">
              <a:buNone/>
            </a:pPr>
            <a:r>
              <a:rPr lang="en-US" dirty="0"/>
              <a:t>12a. Has large bone-like structure on a bald, blue-skinned head - got to question 14a. 12b. Has feather-like covering over head with no bone-like structure - go to question 14b. </a:t>
            </a:r>
          </a:p>
          <a:p>
            <a:pPr marL="0" indent="0">
              <a:buNone/>
            </a:pPr>
            <a:r>
              <a:rPr lang="en-US" dirty="0"/>
              <a:t>13a. Organism is </a:t>
            </a:r>
            <a:r>
              <a:rPr lang="en-US" dirty="0" err="1"/>
              <a:t>Phascolatarctos</a:t>
            </a:r>
            <a:r>
              <a:rPr lang="en-US" dirty="0"/>
              <a:t> </a:t>
            </a:r>
            <a:r>
              <a:rPr lang="en-US" dirty="0" err="1"/>
              <a:t>cinerus</a:t>
            </a:r>
            <a:r>
              <a:rPr lang="en-US" dirty="0"/>
              <a:t> 13b. Organism is </a:t>
            </a:r>
            <a:r>
              <a:rPr lang="en-US" dirty="0" err="1"/>
              <a:t>Vombatus</a:t>
            </a:r>
            <a:r>
              <a:rPr lang="en-US" dirty="0"/>
              <a:t> </a:t>
            </a:r>
            <a:r>
              <a:rPr lang="en-US" dirty="0" err="1"/>
              <a:t>ursinus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14a. Organism is </a:t>
            </a:r>
            <a:r>
              <a:rPr lang="en-US" dirty="0" err="1"/>
              <a:t>Casuarius</a:t>
            </a:r>
            <a:r>
              <a:rPr lang="en-US" dirty="0"/>
              <a:t> </a:t>
            </a:r>
            <a:r>
              <a:rPr lang="en-US" dirty="0" err="1"/>
              <a:t>casuarius</a:t>
            </a:r>
            <a:r>
              <a:rPr lang="en-US" dirty="0"/>
              <a:t> 14b. Organism is </a:t>
            </a:r>
            <a:r>
              <a:rPr lang="en-US" dirty="0" err="1"/>
              <a:t>Dromaius</a:t>
            </a:r>
            <a:r>
              <a:rPr lang="en-US" dirty="0"/>
              <a:t> </a:t>
            </a:r>
            <a:r>
              <a:rPr lang="en-US" dirty="0" err="1"/>
              <a:t>novaebollandiae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162" y="113216"/>
            <a:ext cx="2226183" cy="157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a Dichotomous Key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944"/>
            <a:ext cx="10515600" cy="54240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1a. This organism has an exoskeleton - go to question 2 1b. This organism has an endoskeleton or no skeleton - go to question 3 </a:t>
            </a:r>
          </a:p>
          <a:p>
            <a:pPr marL="0" indent="0">
              <a:buNone/>
            </a:pPr>
            <a:r>
              <a:rPr lang="en-US" dirty="0"/>
              <a:t>2a. This organism has thin black body and a red stripe on its abdomen - go to question 4a. 2b. This organism has a thick black body with large grey/brown abdomen - go to question 4b.</a:t>
            </a:r>
          </a:p>
          <a:p>
            <a:pPr marL="0" indent="0">
              <a:buNone/>
            </a:pPr>
            <a:r>
              <a:rPr lang="en-US" dirty="0"/>
              <a:t>3a. Organism dwells on land - go to question 5 3b. Organism dwells in the ocean - go to question 6 </a:t>
            </a:r>
          </a:p>
          <a:p>
            <a:pPr marL="0" indent="0">
              <a:buNone/>
            </a:pPr>
            <a:r>
              <a:rPr lang="en-US" dirty="0"/>
              <a:t>4a. Organism is called </a:t>
            </a:r>
            <a:r>
              <a:rPr lang="en-US" dirty="0" err="1"/>
              <a:t>Latrodectus</a:t>
            </a:r>
            <a:r>
              <a:rPr lang="en-US" dirty="0"/>
              <a:t> </a:t>
            </a:r>
            <a:r>
              <a:rPr lang="en-US" dirty="0" err="1"/>
              <a:t>hasselti</a:t>
            </a:r>
            <a:r>
              <a:rPr lang="en-US" dirty="0"/>
              <a:t> 4b. Organism is called </a:t>
            </a:r>
            <a:r>
              <a:rPr lang="en-US" dirty="0" err="1"/>
              <a:t>Atrax</a:t>
            </a:r>
            <a:r>
              <a:rPr lang="en-US" dirty="0"/>
              <a:t> </a:t>
            </a:r>
            <a:r>
              <a:rPr lang="en-US" dirty="0" err="1"/>
              <a:t>infensus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5a. Organism is totally covered in smooth scale-like skin - go to question 7 5b. Organism has a textured coat or covering - go to question 8 </a:t>
            </a:r>
          </a:p>
          <a:p>
            <a:pPr marL="0" indent="0">
              <a:buNone/>
            </a:pPr>
            <a:r>
              <a:rPr lang="en-US" dirty="0"/>
              <a:t>6a. Organism 8 thick legs or tentacles - go to question 9a. 6b. Has many string-like legs or tentacles - go to question 9b. </a:t>
            </a:r>
          </a:p>
          <a:p>
            <a:pPr marL="0" indent="0">
              <a:buNone/>
            </a:pPr>
            <a:r>
              <a:rPr lang="en-US" dirty="0"/>
              <a:t>7a. Scale-like skin is patterned in horizontal stripes over the body - go to question 10a. 7b. Scale-like skin has one block color over most of its body - go to question 10b. </a:t>
            </a:r>
          </a:p>
          <a:p>
            <a:pPr marL="0" indent="0">
              <a:buNone/>
            </a:pPr>
            <a:r>
              <a:rPr lang="en-US" dirty="0"/>
              <a:t>8a. Has fine fur-like covering - go to question 11 8b. Has feather-like covering over most of its body - go to question 12 </a:t>
            </a:r>
          </a:p>
          <a:p>
            <a:pPr marL="0" indent="0">
              <a:buNone/>
            </a:pPr>
            <a:r>
              <a:rPr lang="en-US" dirty="0"/>
              <a:t>9a. Organism is </a:t>
            </a:r>
            <a:r>
              <a:rPr lang="en-US" dirty="0" err="1"/>
              <a:t>Hapalochlaena</a:t>
            </a:r>
            <a:r>
              <a:rPr lang="en-US" dirty="0"/>
              <a:t> </a:t>
            </a:r>
            <a:r>
              <a:rPr lang="en-US" dirty="0" err="1"/>
              <a:t>lunulata</a:t>
            </a:r>
            <a:r>
              <a:rPr lang="en-US" dirty="0"/>
              <a:t> 9b. Organism is </a:t>
            </a:r>
            <a:r>
              <a:rPr lang="en-US" dirty="0" err="1"/>
              <a:t>Chironex</a:t>
            </a:r>
            <a:r>
              <a:rPr lang="en-US" dirty="0"/>
              <a:t> </a:t>
            </a:r>
            <a:r>
              <a:rPr lang="en-US" dirty="0" err="1"/>
              <a:t>flecken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10a. Organism is </a:t>
            </a:r>
            <a:r>
              <a:rPr lang="en-US" b="1" dirty="0" err="1">
                <a:solidFill>
                  <a:srgbClr val="FF0000"/>
                </a:solidFill>
              </a:rPr>
              <a:t>Psuedonaja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texilis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10b. Organism is </a:t>
            </a:r>
            <a:r>
              <a:rPr lang="en-US" dirty="0" err="1"/>
              <a:t>Pseudechis</a:t>
            </a:r>
            <a:r>
              <a:rPr lang="en-US" dirty="0"/>
              <a:t> </a:t>
            </a:r>
            <a:r>
              <a:rPr lang="en-US" dirty="0" err="1"/>
              <a:t>porphyricus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11a. Has two opposing thumbs on the front paws - go to question 13a. 11b. Has no opposing thumb on the front paws - go to question 13b. </a:t>
            </a:r>
          </a:p>
          <a:p>
            <a:pPr marL="0" indent="0">
              <a:buNone/>
            </a:pPr>
            <a:r>
              <a:rPr lang="en-US" dirty="0"/>
              <a:t>12a. Has large bone-like structure on a bald, blue-skinned head - got to question 14a. 12b. Has feather-like covering over head with no bone-like structure - go to question 14b. </a:t>
            </a:r>
          </a:p>
          <a:p>
            <a:pPr marL="0" indent="0">
              <a:buNone/>
            </a:pPr>
            <a:r>
              <a:rPr lang="en-US" dirty="0"/>
              <a:t>13a. Organism is </a:t>
            </a:r>
            <a:r>
              <a:rPr lang="en-US" dirty="0" err="1"/>
              <a:t>Phascolatarctos</a:t>
            </a:r>
            <a:r>
              <a:rPr lang="en-US" dirty="0"/>
              <a:t> </a:t>
            </a:r>
            <a:r>
              <a:rPr lang="en-US" dirty="0" err="1"/>
              <a:t>cinerus</a:t>
            </a:r>
            <a:r>
              <a:rPr lang="en-US" dirty="0"/>
              <a:t> 13b. Organism is </a:t>
            </a:r>
            <a:r>
              <a:rPr lang="en-US" dirty="0" err="1"/>
              <a:t>Vombatus</a:t>
            </a:r>
            <a:r>
              <a:rPr lang="en-US" dirty="0"/>
              <a:t> </a:t>
            </a:r>
            <a:r>
              <a:rPr lang="en-US" dirty="0" err="1"/>
              <a:t>ursinus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14a. Organism is </a:t>
            </a:r>
            <a:r>
              <a:rPr lang="en-US" dirty="0" err="1"/>
              <a:t>Casuarius</a:t>
            </a:r>
            <a:r>
              <a:rPr lang="en-US" dirty="0"/>
              <a:t> </a:t>
            </a:r>
            <a:r>
              <a:rPr lang="en-US" dirty="0" err="1"/>
              <a:t>casuarius</a:t>
            </a:r>
            <a:r>
              <a:rPr lang="en-US" dirty="0"/>
              <a:t> 14b. Organism is </a:t>
            </a:r>
            <a:r>
              <a:rPr lang="en-US" dirty="0" err="1"/>
              <a:t>Dromaius</a:t>
            </a:r>
            <a:r>
              <a:rPr lang="en-US" dirty="0"/>
              <a:t> </a:t>
            </a:r>
            <a:r>
              <a:rPr lang="en-US" dirty="0" err="1"/>
              <a:t>novaebollandiae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Dichotomous Key Practice Activity </a:t>
            </a:r>
            <a:r>
              <a:rPr lang="en-US" b="1" dirty="0"/>
              <a:t>1:</a:t>
            </a:r>
            <a:br>
              <a:rPr lang="en-US" b="1" dirty="0"/>
            </a:br>
            <a:r>
              <a:rPr lang="en-US" sz="2700" b="1" dirty="0"/>
              <a:t>Directions: For this activity, circle the steps taken to reach your final classification</a:t>
            </a:r>
            <a:r>
              <a:rPr lang="en-US" sz="2700" b="1" dirty="0" smtClean="0"/>
              <a:t>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 A. Is it made of metal? Go to 2 </a:t>
            </a:r>
          </a:p>
          <a:p>
            <a:pPr marL="0" indent="0">
              <a:buNone/>
            </a:pPr>
            <a:r>
              <a:rPr lang="en-US" dirty="0"/>
              <a:t>1 B. Is it made of paper? Go to 5</a:t>
            </a:r>
          </a:p>
          <a:p>
            <a:pPr marL="0" indent="0">
              <a:buNone/>
            </a:pPr>
            <a:r>
              <a:rPr lang="en-US" dirty="0"/>
              <a:t>2 A. It is brown (copper). It is a penny </a:t>
            </a:r>
          </a:p>
          <a:p>
            <a:pPr marL="0" indent="0">
              <a:buNone/>
            </a:pPr>
            <a:r>
              <a:rPr lang="en-US" dirty="0"/>
              <a:t>2 B. It is silver. Go to 3 </a:t>
            </a:r>
          </a:p>
          <a:p>
            <a:pPr marL="0" indent="0">
              <a:buNone/>
            </a:pPr>
            <a:r>
              <a:rPr lang="en-US" dirty="0"/>
              <a:t>3 A. It has a smooth edge. It is a nickel. </a:t>
            </a:r>
          </a:p>
          <a:p>
            <a:pPr marL="0" indent="0">
              <a:buNone/>
            </a:pPr>
            <a:r>
              <a:rPr lang="en-US" dirty="0"/>
              <a:t>3 B. It has ridges around the edge. Go to 4 </a:t>
            </a:r>
          </a:p>
          <a:p>
            <a:pPr marL="0" indent="0">
              <a:buNone/>
            </a:pPr>
            <a:r>
              <a:rPr lang="en-US" dirty="0"/>
              <a:t>4 A. It has a torch on the back. It is a dime </a:t>
            </a:r>
          </a:p>
          <a:p>
            <a:pPr marL="0" indent="0">
              <a:buNone/>
            </a:pPr>
            <a:r>
              <a:rPr lang="en-US" dirty="0"/>
              <a:t>4 B. It has an eagle on its back. It is a quarter </a:t>
            </a:r>
          </a:p>
          <a:p>
            <a:pPr marL="0" indent="0">
              <a:buNone/>
            </a:pPr>
            <a:r>
              <a:rPr lang="en-US" dirty="0"/>
              <a:t>5 A. It has the number 1 in the corners. It is a $1 bill </a:t>
            </a:r>
          </a:p>
          <a:p>
            <a:pPr marL="0" indent="0">
              <a:buNone/>
            </a:pPr>
            <a:r>
              <a:rPr lang="en-US" dirty="0"/>
              <a:t>5 B. It has the number 2 in the corners. It is a $2 bill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http://www.coincommunity.info/coin/0025/1985-washington-quart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02" y="2095788"/>
            <a:ext cx="4578350" cy="228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9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Dichotomous Key Practice Activity 2: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700" b="1" dirty="0"/>
              <a:t>Directions: </a:t>
            </a:r>
            <a:r>
              <a:rPr lang="en-US" sz="2400" b="1" dirty="0"/>
              <a:t>Use the key below to classify </a:t>
            </a:r>
            <a:r>
              <a:rPr lang="en-US" sz="2400" b="1" u="sng" dirty="0"/>
              <a:t>ALL</a:t>
            </a:r>
            <a:r>
              <a:rPr lang="en-US" sz="2400" b="1" dirty="0"/>
              <a:t> birds</a:t>
            </a:r>
            <a:r>
              <a:rPr lang="en-US" sz="2400" b="1" dirty="0" smtClean="0"/>
              <a:t>.</a:t>
            </a:r>
            <a:endParaRPr lang="en-US" b="1" dirty="0"/>
          </a:p>
        </p:txBody>
      </p:sp>
      <p:pic>
        <p:nvPicPr>
          <p:cNvPr id="5" name="Picture 4" descr="http://accelerateu.org/graphic_resources/Q38rev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734641"/>
            <a:ext cx="9029700" cy="4442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8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Classification of Living Things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809"/>
            <a:ext cx="10515600" cy="45871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http://www.youtube.com/watch?v=g7WrJGaBegk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522" y="2473035"/>
            <a:ext cx="5764965" cy="426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Entrance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283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Vertebrates are organisms with backbones.  </a:t>
            </a:r>
          </a:p>
          <a:p>
            <a:pPr marL="0" indent="0">
              <a:buNone/>
            </a:pPr>
            <a:r>
              <a:rPr lang="en-US" sz="3200" dirty="0" smtClean="0"/>
              <a:t>Invertebrates are organisms without backbones.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Part A</a:t>
            </a:r>
            <a:r>
              <a:rPr lang="en-US" sz="3200" b="1" dirty="0" smtClean="0"/>
              <a:t>) </a:t>
            </a:r>
            <a:r>
              <a:rPr lang="en-US" sz="3200" dirty="0" smtClean="0"/>
              <a:t>Finish this sentence:</a:t>
            </a:r>
          </a:p>
          <a:p>
            <a:pPr marL="0" indent="0">
              <a:buNone/>
            </a:pPr>
            <a:r>
              <a:rPr lang="en-US" sz="3200" dirty="0" smtClean="0"/>
              <a:t>Vertebrates and invertebrates have diverse ______________.</a:t>
            </a:r>
          </a:p>
          <a:p>
            <a:pPr marL="0" indent="0" algn="ctr">
              <a:buNone/>
            </a:pPr>
            <a:r>
              <a:rPr lang="en-US" sz="3200" dirty="0" smtClean="0"/>
              <a:t>A) body plans     OR     B) internal structures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 smtClean="0"/>
              <a:t>Part B) </a:t>
            </a:r>
            <a:r>
              <a:rPr lang="en-US" sz="3200" dirty="0" smtClean="0"/>
              <a:t>What is the difference between body plan and internal structure?</a:t>
            </a:r>
          </a:p>
        </p:txBody>
      </p:sp>
    </p:spTree>
    <p:extLst>
      <p:ext uri="{BB962C8B-B14F-4D97-AF65-F5344CB8AC3E}">
        <p14:creationId xmlns:p14="http://schemas.microsoft.com/office/powerpoint/2010/main" val="40741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Review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6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Which level of the classification system is missing?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 algn="ctr">
              <a:buNone/>
            </a:pPr>
            <a:r>
              <a:rPr lang="en-US" sz="1200" dirty="0" smtClean="0"/>
              <a:t> </a:t>
            </a:r>
            <a:r>
              <a:rPr lang="en-US" dirty="0" smtClean="0"/>
              <a:t>Class</a:t>
            </a:r>
          </a:p>
          <a:p>
            <a:pPr marL="0" indent="0" algn="ctr">
              <a:buNone/>
            </a:pPr>
            <a:r>
              <a:rPr lang="en-US" dirty="0" smtClean="0"/>
              <a:t>Phylum</a:t>
            </a:r>
          </a:p>
          <a:p>
            <a:pPr marL="0" indent="0" algn="ctr">
              <a:buNone/>
            </a:pPr>
            <a:r>
              <a:rPr lang="en-US" dirty="0" smtClean="0"/>
              <a:t>Order</a:t>
            </a:r>
          </a:p>
          <a:p>
            <a:pPr marL="0" indent="0" algn="ctr">
              <a:buNone/>
            </a:pPr>
            <a:r>
              <a:rPr lang="en-US" dirty="0" smtClean="0"/>
              <a:t>Species</a:t>
            </a:r>
          </a:p>
          <a:p>
            <a:pPr marL="0" indent="0" algn="ctr">
              <a:buNone/>
            </a:pPr>
            <a:r>
              <a:rPr lang="en-US" dirty="0" smtClean="0"/>
              <a:t>Genus</a:t>
            </a:r>
          </a:p>
          <a:p>
            <a:pPr marL="0" indent="0" algn="ctr">
              <a:buNone/>
            </a:pPr>
            <a:r>
              <a:rPr lang="en-US" dirty="0" smtClean="0"/>
              <a:t>Kingdom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Family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8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Review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Which of the following levels is the LEAST specific?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 algn="ctr">
              <a:buNone/>
            </a:pPr>
            <a:r>
              <a:rPr lang="en-US" dirty="0" smtClean="0"/>
              <a:t>Class</a:t>
            </a:r>
          </a:p>
          <a:p>
            <a:pPr marL="0" indent="0" algn="ctr">
              <a:buNone/>
            </a:pPr>
            <a:r>
              <a:rPr lang="en-US" dirty="0" smtClean="0"/>
              <a:t>Family</a:t>
            </a:r>
          </a:p>
          <a:p>
            <a:pPr marL="0" indent="0" algn="ctr">
              <a:buNone/>
            </a:pPr>
            <a:r>
              <a:rPr lang="en-US" dirty="0" smtClean="0"/>
              <a:t>Genus</a:t>
            </a:r>
          </a:p>
        </p:txBody>
      </p:sp>
    </p:spTree>
    <p:extLst>
      <p:ext uri="{BB962C8B-B14F-4D97-AF65-F5344CB8AC3E}">
        <p14:creationId xmlns:p14="http://schemas.microsoft.com/office/powerpoint/2010/main" val="10125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Review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Which of the following levels is the LEAST specific?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Class</a:t>
            </a:r>
          </a:p>
          <a:p>
            <a:pPr marL="0" indent="0" algn="ctr">
              <a:buNone/>
            </a:pPr>
            <a:r>
              <a:rPr lang="en-US" dirty="0" smtClean="0"/>
              <a:t>Family</a:t>
            </a:r>
          </a:p>
          <a:p>
            <a:pPr marL="0" indent="0" algn="ctr">
              <a:buNone/>
            </a:pPr>
            <a:r>
              <a:rPr lang="en-US" dirty="0" smtClean="0"/>
              <a:t>Genus</a:t>
            </a:r>
          </a:p>
        </p:txBody>
      </p:sp>
    </p:spTree>
    <p:extLst>
      <p:ext uri="{BB962C8B-B14F-4D97-AF65-F5344CB8AC3E}">
        <p14:creationId xmlns:p14="http://schemas.microsoft.com/office/powerpoint/2010/main" val="30406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Review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6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Put the levels of the </a:t>
            </a:r>
            <a:r>
              <a:rPr lang="en-US" dirty="0" err="1" smtClean="0"/>
              <a:t>classication</a:t>
            </a:r>
            <a:r>
              <a:rPr lang="en-US" dirty="0" smtClean="0"/>
              <a:t> system in the correct order. </a:t>
            </a:r>
          </a:p>
          <a:p>
            <a:pPr marL="0" indent="0" algn="ctr">
              <a:buNone/>
            </a:pPr>
            <a:r>
              <a:rPr lang="en-US" i="1" dirty="0" smtClean="0"/>
              <a:t>(Least specific to most specific)</a:t>
            </a:r>
            <a:endParaRPr lang="en-US" i="1" dirty="0"/>
          </a:p>
          <a:p>
            <a:pPr marL="0" indent="0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1200" dirty="0"/>
              <a:t> </a:t>
            </a:r>
            <a:r>
              <a:rPr lang="en-US" dirty="0"/>
              <a:t>Class</a:t>
            </a:r>
          </a:p>
          <a:p>
            <a:pPr marL="0" indent="0" algn="ctr">
              <a:buNone/>
            </a:pPr>
            <a:r>
              <a:rPr lang="en-US" dirty="0"/>
              <a:t>Phylum</a:t>
            </a:r>
          </a:p>
          <a:p>
            <a:pPr marL="0" indent="0" algn="ctr">
              <a:buNone/>
            </a:pPr>
            <a:r>
              <a:rPr lang="en-US" dirty="0"/>
              <a:t>Order</a:t>
            </a:r>
          </a:p>
          <a:p>
            <a:pPr marL="0" indent="0" algn="ctr">
              <a:buNone/>
            </a:pPr>
            <a:r>
              <a:rPr lang="en-US" dirty="0"/>
              <a:t>Species</a:t>
            </a:r>
          </a:p>
          <a:p>
            <a:pPr marL="0" indent="0" algn="ctr">
              <a:buNone/>
            </a:pPr>
            <a:r>
              <a:rPr lang="en-US" dirty="0"/>
              <a:t>Genus</a:t>
            </a:r>
          </a:p>
          <a:p>
            <a:pPr marL="0" indent="0" algn="ctr">
              <a:buNone/>
            </a:pPr>
            <a:r>
              <a:rPr lang="en-US" dirty="0"/>
              <a:t>Kingdom</a:t>
            </a:r>
          </a:p>
          <a:p>
            <a:pPr marL="0" indent="0" algn="ctr">
              <a:buNone/>
            </a:pPr>
            <a:r>
              <a:rPr lang="en-US" dirty="0"/>
              <a:t>Family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8020"/>
          </a:xfrm>
        </p:spPr>
        <p:txBody>
          <a:bodyPr/>
          <a:lstStyle/>
          <a:p>
            <a:pPr algn="ctr"/>
            <a:r>
              <a:rPr lang="en-US" b="1" dirty="0" smtClean="0"/>
              <a:t>Pull out last night’s homework.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27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Dichotomous Ke</a:t>
            </a:r>
            <a:r>
              <a:rPr lang="en-US" b="1" dirty="0" smtClean="0"/>
              <a:t>y Practice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0335489" y="1309255"/>
            <a:ext cx="1136074" cy="14071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183090" y="3020291"/>
            <a:ext cx="1288473" cy="7377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18418" y="3020291"/>
            <a:ext cx="1288473" cy="7377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53746" y="3020291"/>
            <a:ext cx="1288473" cy="7377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89074" y="3020291"/>
            <a:ext cx="1288473" cy="7377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4402" y="3020291"/>
            <a:ext cx="1288473" cy="7377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9730" y="3020291"/>
            <a:ext cx="1288473" cy="7377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95058" y="3020291"/>
            <a:ext cx="1288473" cy="7377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0386" y="3020291"/>
            <a:ext cx="1288473" cy="7377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183090" y="3952009"/>
            <a:ext cx="1288473" cy="7377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818418" y="3952009"/>
            <a:ext cx="1288473" cy="7377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53746" y="3952009"/>
            <a:ext cx="1288473" cy="7377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89074" y="3952009"/>
            <a:ext cx="1288473" cy="7377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4402" y="3952009"/>
            <a:ext cx="1288473" cy="7377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9730" y="3952009"/>
            <a:ext cx="1288473" cy="7377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95058" y="3952009"/>
            <a:ext cx="1288473" cy="7377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0386" y="3952009"/>
            <a:ext cx="1288473" cy="7377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183090" y="4883727"/>
            <a:ext cx="1288473" cy="7377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818418" y="4883727"/>
            <a:ext cx="1288473" cy="7377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453746" y="4883727"/>
            <a:ext cx="1288473" cy="7377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89074" y="4883727"/>
            <a:ext cx="1288473" cy="7377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24402" y="4883727"/>
            <a:ext cx="1288473" cy="7377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9730" y="4883727"/>
            <a:ext cx="1288473" cy="7377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95058" y="4883727"/>
            <a:ext cx="1288473" cy="7377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0386" y="4883727"/>
            <a:ext cx="1288473" cy="7377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Tuesday’s Quiz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997045" cy="5167311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Learning Targets</a:t>
            </a:r>
            <a:r>
              <a:rPr lang="en-US" dirty="0"/>
              <a:t>:</a:t>
            </a:r>
          </a:p>
          <a:p>
            <a:pPr marL="0" lvl="0" indent="0">
              <a:buNone/>
            </a:pPr>
            <a:r>
              <a:rPr lang="en-US" b="1" dirty="0"/>
              <a:t>I can explain the levels in which multicellular organisms are organized</a:t>
            </a:r>
            <a:r>
              <a:rPr lang="en-US" b="1" dirty="0" smtClean="0"/>
              <a:t>.</a:t>
            </a:r>
          </a:p>
          <a:p>
            <a:pPr lvl="1"/>
            <a:r>
              <a:rPr lang="en-US" dirty="0"/>
              <a:t>Tissues, Organs, and Systems Notes</a:t>
            </a:r>
          </a:p>
          <a:p>
            <a:pPr lvl="1"/>
            <a:r>
              <a:rPr lang="en-US" dirty="0"/>
              <a:t>Organ Systems Information Table</a:t>
            </a:r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b="1" dirty="0"/>
              <a:t>I can describe the ways in which living organisms are diverse</a:t>
            </a:r>
            <a:r>
              <a:rPr lang="en-US" b="1" dirty="0" smtClean="0"/>
              <a:t>.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 </a:t>
            </a:r>
            <a:r>
              <a:rPr lang="en-US" b="1" dirty="0"/>
              <a:t>can classify organisms by their observable properties.</a:t>
            </a:r>
          </a:p>
          <a:p>
            <a:pPr lvl="1"/>
            <a:r>
              <a:rPr lang="en-US" dirty="0" smtClean="0"/>
              <a:t>Biodiversity/Classification </a:t>
            </a:r>
            <a:r>
              <a:rPr lang="en-US" dirty="0"/>
              <a:t>Notes</a:t>
            </a:r>
          </a:p>
          <a:p>
            <a:pPr lvl="1"/>
            <a:r>
              <a:rPr lang="en-US" dirty="0" smtClean="0"/>
              <a:t>Dichotomous </a:t>
            </a:r>
            <a:r>
              <a:rPr lang="en-US" dirty="0"/>
              <a:t>Key Worksheets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Biodiversity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Organisms have diverse </a:t>
            </a:r>
            <a:r>
              <a:rPr lang="en-US" b="1" u="sng" dirty="0"/>
              <a:t>body plans</a:t>
            </a:r>
            <a:r>
              <a:rPr lang="en-US" dirty="0"/>
              <a:t>, </a:t>
            </a:r>
            <a:r>
              <a:rPr lang="en-US" b="1" u="sng" dirty="0"/>
              <a:t>symmetry</a:t>
            </a:r>
            <a:r>
              <a:rPr lang="en-US" dirty="0"/>
              <a:t>, and </a:t>
            </a:r>
            <a:r>
              <a:rPr lang="en-US" b="1" u="sng" dirty="0"/>
              <a:t>internal structures</a:t>
            </a:r>
            <a:r>
              <a:rPr lang="en-US" dirty="0"/>
              <a:t> that contribute to their being able to survive in their environments.</a:t>
            </a:r>
          </a:p>
          <a:p>
            <a:pPr marL="0" indent="0">
              <a:buNone/>
            </a:pPr>
            <a:r>
              <a:rPr lang="en-US" dirty="0" smtClean="0"/>
              <a:t>	Diverse </a:t>
            </a:r>
            <a:r>
              <a:rPr lang="en-US" dirty="0"/>
              <a:t>– showing </a:t>
            </a:r>
            <a:r>
              <a:rPr lang="en-US" b="1" u="sng" dirty="0"/>
              <a:t>variety</a:t>
            </a:r>
            <a:r>
              <a:rPr lang="en-US" dirty="0"/>
              <a:t>; very different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58" y="3804919"/>
            <a:ext cx="5880331" cy="28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Body</a:t>
            </a:r>
            <a:r>
              <a:rPr lang="en-US" dirty="0" smtClean="0"/>
              <a:t> </a:t>
            </a:r>
            <a:r>
              <a:rPr lang="en-US" b="1" dirty="0" smtClean="0"/>
              <a:t>Plans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group of structural and developmental </a:t>
            </a:r>
            <a:r>
              <a:rPr lang="en-US" b="1" u="sng" dirty="0"/>
              <a:t>characteristics</a:t>
            </a:r>
            <a:r>
              <a:rPr lang="en-US" dirty="0"/>
              <a:t> that can be used to identify a group of organisms</a:t>
            </a:r>
          </a:p>
          <a:p>
            <a:pPr marL="0" indent="0">
              <a:buNone/>
            </a:pPr>
            <a:r>
              <a:rPr lang="en-US" dirty="0" smtClean="0"/>
              <a:t>	Examples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Organisms with backbones vs. organisms without backbones</a:t>
            </a:r>
          </a:p>
          <a:p>
            <a:pPr lvl="2"/>
            <a:r>
              <a:rPr lang="en-US" dirty="0"/>
              <a:t>Organism with hard shells vs. soft bodies</a:t>
            </a:r>
          </a:p>
          <a:p>
            <a:pPr lvl="2"/>
            <a:r>
              <a:rPr lang="en-US" dirty="0"/>
              <a:t>Organisms with four body segments and eight legs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23" y="3725063"/>
            <a:ext cx="3302577" cy="277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Symmetry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Symmetrical</a:t>
            </a:r>
            <a:r>
              <a:rPr lang="en-US" dirty="0"/>
              <a:t> – balanced, both sides are equal to each other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Radial</a:t>
            </a:r>
            <a:r>
              <a:rPr lang="en-US" dirty="0" smtClean="0"/>
              <a:t> </a:t>
            </a:r>
            <a:r>
              <a:rPr lang="en-US" dirty="0"/>
              <a:t>Symmetry – organisms have no top or bottom; can be </a:t>
            </a:r>
            <a:r>
              <a:rPr lang="en-US" dirty="0" smtClean="0"/>
              <a:t>	split </a:t>
            </a:r>
            <a:r>
              <a:rPr lang="en-US" dirty="0"/>
              <a:t>in half at any angle to make equal sides (Examples: flowers, </a:t>
            </a:r>
            <a:r>
              <a:rPr lang="en-US" dirty="0" smtClean="0"/>
              <a:t>	jellyfish</a:t>
            </a:r>
            <a:r>
              <a:rPr lang="en-US" dirty="0"/>
              <a:t>, and corals)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7" y="3688772"/>
            <a:ext cx="3034145" cy="30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Symmetry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b="1" u="sng" dirty="0" smtClean="0"/>
              <a:t>Bilateral</a:t>
            </a:r>
            <a:r>
              <a:rPr lang="en-US" dirty="0" smtClean="0"/>
              <a:t> </a:t>
            </a:r>
            <a:r>
              <a:rPr lang="en-US" dirty="0"/>
              <a:t>Symmetry – organisms can be divided from “head” to </a:t>
            </a:r>
            <a:r>
              <a:rPr lang="en-US" dirty="0" smtClean="0"/>
              <a:t>	“</a:t>
            </a:r>
            <a:r>
              <a:rPr lang="en-US" dirty="0"/>
              <a:t>tail” to make equal right and left sides (Examples: humans, </a:t>
            </a:r>
            <a:r>
              <a:rPr lang="en-US" dirty="0" smtClean="0"/>
              <a:t>	butterflies</a:t>
            </a:r>
            <a:r>
              <a:rPr lang="en-US" dirty="0"/>
              <a:t>, frogs, etc.)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372" y="3408217"/>
            <a:ext cx="4103255" cy="30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Symmetry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Asymmetrical</a:t>
            </a:r>
            <a:r>
              <a:rPr lang="en-US" dirty="0"/>
              <a:t> – unbalanced; neither side is equal to each other (Example: sponges)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3056082"/>
            <a:ext cx="5733516" cy="32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2783</Words>
  <Application>Microsoft Office PowerPoint</Application>
  <PresentationFormat>Widescreen</PresentationFormat>
  <Paragraphs>287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Entrance Question</vt:lpstr>
      <vt:lpstr>Entrance Question</vt:lpstr>
      <vt:lpstr>Biodiversity</vt:lpstr>
      <vt:lpstr>Classification of Living Things</vt:lpstr>
      <vt:lpstr>Biodiversity</vt:lpstr>
      <vt:lpstr>Body Plans</vt:lpstr>
      <vt:lpstr>Symmetry</vt:lpstr>
      <vt:lpstr>Symmetry</vt:lpstr>
      <vt:lpstr>Symmetry</vt:lpstr>
      <vt:lpstr>Internal Structures</vt:lpstr>
      <vt:lpstr>Classification</vt:lpstr>
      <vt:lpstr>What is classification?</vt:lpstr>
      <vt:lpstr>Why do we classify?</vt:lpstr>
      <vt:lpstr>Carolus Linnaeus</vt:lpstr>
      <vt:lpstr>Classification Hierarchy </vt:lpstr>
      <vt:lpstr>Classification Hierarchy </vt:lpstr>
      <vt:lpstr>Classification Hierarchy </vt:lpstr>
      <vt:lpstr>Classification Hierarchy </vt:lpstr>
      <vt:lpstr>Classification Hierarchy </vt:lpstr>
      <vt:lpstr>Classification Hierarchy </vt:lpstr>
      <vt:lpstr>Classification Hierarchy </vt:lpstr>
      <vt:lpstr>Classification Hierarchy </vt:lpstr>
      <vt:lpstr>Classification Hierarchy </vt:lpstr>
      <vt:lpstr>Classification Hierarchy </vt:lpstr>
      <vt:lpstr>Classification Hierarchy </vt:lpstr>
      <vt:lpstr>Classification Hierarchy</vt:lpstr>
      <vt:lpstr>Scientific Names</vt:lpstr>
      <vt:lpstr>Scientific Names</vt:lpstr>
      <vt:lpstr>How do we go about classifying things? </vt:lpstr>
      <vt:lpstr>How would you identify an unknown organism? </vt:lpstr>
      <vt:lpstr>Using a Dichotomous Key</vt:lpstr>
      <vt:lpstr>Using a Dichotomous Key</vt:lpstr>
      <vt:lpstr>Using a Dichotomous Key</vt:lpstr>
      <vt:lpstr>Using a Dichotomous Key</vt:lpstr>
      <vt:lpstr>Using a Dichotomous Key</vt:lpstr>
      <vt:lpstr>Using a Dichotomous Key</vt:lpstr>
      <vt:lpstr>Using a Dichotomous Key</vt:lpstr>
      <vt:lpstr>Dichotomous Key Practice Activity 1: Directions: For this activity, circle the steps taken to reach your final classification.</vt:lpstr>
      <vt:lpstr>Dichotomous Key Practice Activity 2: Directions: Use the key below to classify ALL birds.</vt:lpstr>
      <vt:lpstr>Entrance Question</vt:lpstr>
      <vt:lpstr>Review Question</vt:lpstr>
      <vt:lpstr>Review Question</vt:lpstr>
      <vt:lpstr>Review Question</vt:lpstr>
      <vt:lpstr>Review Question</vt:lpstr>
      <vt:lpstr>Pull out last night’s homework.</vt:lpstr>
      <vt:lpstr>Dichotomous Key Practice</vt:lpstr>
      <vt:lpstr>Tuesday’s Quiz</vt:lpstr>
    </vt:vector>
  </TitlesOfParts>
  <Company>Wayne Local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Biodiversity</dc:title>
  <dc:creator>Jason Hale</dc:creator>
  <cp:lastModifiedBy>Jason Hale</cp:lastModifiedBy>
  <cp:revision>42</cp:revision>
  <dcterms:created xsi:type="dcterms:W3CDTF">2015-01-28T12:50:15Z</dcterms:created>
  <dcterms:modified xsi:type="dcterms:W3CDTF">2015-02-06T12:18:21Z</dcterms:modified>
</cp:coreProperties>
</file>