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63" r:id="rId5"/>
    <p:sldId id="260" r:id="rId6"/>
    <p:sldId id="259" r:id="rId7"/>
    <p:sldId id="264" r:id="rId8"/>
    <p:sldId id="262" r:id="rId9"/>
    <p:sldId id="281" r:id="rId10"/>
    <p:sldId id="276" r:id="rId11"/>
    <p:sldId id="277" r:id="rId12"/>
    <p:sldId id="278" r:id="rId13"/>
    <p:sldId id="279" r:id="rId14"/>
    <p:sldId id="280" r:id="rId15"/>
    <p:sldId id="273" r:id="rId16"/>
    <p:sldId id="274" r:id="rId17"/>
    <p:sldId id="275" r:id="rId18"/>
    <p:sldId id="282" r:id="rId19"/>
    <p:sldId id="285" r:id="rId20"/>
    <p:sldId id="286" r:id="rId21"/>
    <p:sldId id="287" r:id="rId22"/>
    <p:sldId id="265" r:id="rId23"/>
    <p:sldId id="266" r:id="rId24"/>
    <p:sldId id="267" r:id="rId25"/>
    <p:sldId id="268" r:id="rId26"/>
    <p:sldId id="269" r:id="rId27"/>
    <p:sldId id="270" r:id="rId28"/>
    <p:sldId id="271" r:id="rId29"/>
    <p:sldId id="272" r:id="rId30"/>
    <p:sldId id="283" r:id="rId31"/>
    <p:sldId id="28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92" d="100"/>
          <a:sy n="92" d="100"/>
        </p:scale>
        <p:origin x="-25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8D007-5F97-489B-A184-253F2D9451A7}"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93431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8D007-5F97-489B-A184-253F2D9451A7}"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335737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8D007-5F97-489B-A184-253F2D9451A7}"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220644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8D007-5F97-489B-A184-253F2D9451A7}"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2728071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D007-5F97-489B-A184-253F2D9451A7}"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2704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48D007-5F97-489B-A184-253F2D9451A7}"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310077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48D007-5F97-489B-A184-253F2D9451A7}" type="datetimeFigureOut">
              <a:rPr lang="en-US" smtClean="0"/>
              <a:t>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199783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8D007-5F97-489B-A184-253F2D9451A7}" type="datetimeFigureOut">
              <a:rPr lang="en-US" smtClean="0"/>
              <a:t>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381719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8D007-5F97-489B-A184-253F2D9451A7}" type="datetimeFigureOut">
              <a:rPr lang="en-US" smtClean="0"/>
              <a:t>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158395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8D007-5F97-489B-A184-253F2D9451A7}"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160067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8D007-5F97-489B-A184-253F2D9451A7}"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AC20B-8E1A-40D1-BBAB-544E61CB9F38}" type="slidenum">
              <a:rPr lang="en-US" smtClean="0"/>
              <a:t>‹#›</a:t>
            </a:fld>
            <a:endParaRPr lang="en-US"/>
          </a:p>
        </p:txBody>
      </p:sp>
    </p:spTree>
    <p:extLst>
      <p:ext uri="{BB962C8B-B14F-4D97-AF65-F5344CB8AC3E}">
        <p14:creationId xmlns:p14="http://schemas.microsoft.com/office/powerpoint/2010/main" val="262395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8D007-5F97-489B-A184-253F2D9451A7}" type="datetimeFigureOut">
              <a:rPr lang="en-US" smtClean="0"/>
              <a:t>11/2/2014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AC20B-8E1A-40D1-BBAB-544E61CB9F38}" type="slidenum">
              <a:rPr lang="en-US" smtClean="0"/>
              <a:t>‹#›</a:t>
            </a:fld>
            <a:endParaRPr lang="en-US"/>
          </a:p>
        </p:txBody>
      </p:sp>
    </p:spTree>
    <p:extLst>
      <p:ext uri="{BB962C8B-B14F-4D97-AF65-F5344CB8AC3E}">
        <p14:creationId xmlns:p14="http://schemas.microsoft.com/office/powerpoint/2010/main" val="377958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Entrance Question</a:t>
            </a:r>
            <a:endParaRPr lang="en-US" b="1" dirty="0"/>
          </a:p>
        </p:txBody>
      </p:sp>
      <p:sp>
        <p:nvSpPr>
          <p:cNvPr id="3" name="Content Placeholder 2"/>
          <p:cNvSpPr>
            <a:spLocks noGrp="1"/>
          </p:cNvSpPr>
          <p:nvPr>
            <p:ph idx="1"/>
          </p:nvPr>
        </p:nvSpPr>
        <p:spPr>
          <a:xfrm>
            <a:off x="838200" y="1600200"/>
            <a:ext cx="10515600" cy="4576763"/>
          </a:xfrm>
        </p:spPr>
        <p:txBody>
          <a:bodyPr>
            <a:normAutofit/>
          </a:bodyPr>
          <a:lstStyle/>
          <a:p>
            <a:pPr marL="0" indent="0">
              <a:buNone/>
            </a:pPr>
            <a:r>
              <a:rPr lang="en-US" sz="3200" dirty="0" smtClean="0"/>
              <a:t>Bob and Bill decide to race each other.  The results show that Bill had more speed than Bob.</a:t>
            </a:r>
          </a:p>
          <a:p>
            <a:pPr marL="0" indent="0">
              <a:buNone/>
            </a:pPr>
            <a:endParaRPr lang="en-US" sz="3200" dirty="0" smtClean="0"/>
          </a:p>
          <a:p>
            <a:pPr marL="0" indent="0">
              <a:buNone/>
            </a:pPr>
            <a:endParaRPr lang="en-US" sz="3200" dirty="0"/>
          </a:p>
          <a:p>
            <a:pPr marL="0" indent="0">
              <a:buNone/>
            </a:pPr>
            <a:r>
              <a:rPr lang="en-US" sz="3200" dirty="0" smtClean="0"/>
              <a:t>What does it mean to have more speed?  </a:t>
            </a:r>
          </a:p>
          <a:p>
            <a:pPr marL="0" indent="0">
              <a:buNone/>
            </a:pPr>
            <a:r>
              <a:rPr lang="en-US" sz="3200" i="1" dirty="0" smtClean="0"/>
              <a:t>You may NOT use the words </a:t>
            </a:r>
            <a:r>
              <a:rPr lang="en-US" sz="3200" b="1" i="1" dirty="0" smtClean="0"/>
              <a:t>fast</a:t>
            </a:r>
            <a:r>
              <a:rPr lang="en-US" sz="3200" i="1" dirty="0" smtClean="0"/>
              <a:t> or </a:t>
            </a:r>
            <a:r>
              <a:rPr lang="en-US" sz="3200" b="1" i="1" dirty="0" smtClean="0"/>
              <a:t>slow</a:t>
            </a:r>
            <a:r>
              <a:rPr lang="en-US" sz="3200" i="1" dirty="0" smtClean="0"/>
              <a:t> in your response.</a:t>
            </a:r>
            <a:endParaRPr lang="en-US" sz="3200"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2025" y="2261394"/>
            <a:ext cx="1809750" cy="1905000"/>
          </a:xfrm>
          <a:prstGeom prst="rect">
            <a:avLst/>
          </a:prstGeom>
        </p:spPr>
      </p:pic>
    </p:spTree>
    <p:extLst>
      <p:ext uri="{BB962C8B-B14F-4D97-AF65-F5344CB8AC3E}">
        <p14:creationId xmlns:p14="http://schemas.microsoft.com/office/powerpoint/2010/main" val="376758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Pg. B93 Lesson 2 Review</a:t>
            </a:r>
            <a:endParaRPr lang="en-US" b="1" dirty="0"/>
          </a:p>
        </p:txBody>
      </p:sp>
      <p:sp>
        <p:nvSpPr>
          <p:cNvPr id="3" name="Content Placeholder 2"/>
          <p:cNvSpPr>
            <a:spLocks noGrp="1"/>
          </p:cNvSpPr>
          <p:nvPr>
            <p:ph idx="1"/>
          </p:nvPr>
        </p:nvSpPr>
        <p:spPr/>
        <p:txBody>
          <a:bodyPr>
            <a:normAutofit/>
          </a:bodyPr>
          <a:lstStyle/>
          <a:p>
            <a:pPr marL="514350" indent="-514350">
              <a:buAutoNum type="arabicPeriod"/>
            </a:pPr>
            <a:r>
              <a:rPr lang="en-US" sz="3600" dirty="0" smtClean="0"/>
              <a:t>What are the three types of motion?</a:t>
            </a:r>
          </a:p>
          <a:p>
            <a:pPr marL="0" indent="0">
              <a:buNone/>
            </a:pPr>
            <a:endParaRPr lang="en-US" sz="3600" dirty="0" smtClean="0"/>
          </a:p>
          <a:p>
            <a:pPr marL="0" indent="0">
              <a:buNone/>
            </a:pPr>
            <a:r>
              <a:rPr lang="en-US" sz="3600" dirty="0"/>
              <a:t>	</a:t>
            </a:r>
            <a:r>
              <a:rPr lang="en-US" sz="3600" dirty="0" smtClean="0"/>
              <a:t>The three types of motion are vibrational (back 	and forth), circular (motion around a central 		point), and </a:t>
            </a:r>
            <a:r>
              <a:rPr lang="en-US" sz="3600" dirty="0" smtClean="0">
                <a:solidFill>
                  <a:srgbClr val="FF0000"/>
                </a:solidFill>
              </a:rPr>
              <a:t>straight-line (straight path)</a:t>
            </a:r>
            <a:r>
              <a:rPr lang="en-US" sz="3600" dirty="0" smtClean="0"/>
              <a:t>.</a:t>
            </a:r>
            <a:endParaRPr lang="en-US" sz="3600" dirty="0"/>
          </a:p>
        </p:txBody>
      </p:sp>
    </p:spTree>
    <p:extLst>
      <p:ext uri="{BB962C8B-B14F-4D97-AF65-F5344CB8AC3E}">
        <p14:creationId xmlns:p14="http://schemas.microsoft.com/office/powerpoint/2010/main" val="823657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Pg. B93 Lesson 2 Review</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smtClean="0"/>
              <a:t>2. What is distance and displacement?</a:t>
            </a:r>
          </a:p>
          <a:p>
            <a:pPr marL="0" indent="0">
              <a:buNone/>
            </a:pPr>
            <a:r>
              <a:rPr lang="en-US" sz="3600" dirty="0"/>
              <a:t>	</a:t>
            </a:r>
            <a:endParaRPr lang="en-US" sz="3600" dirty="0" smtClean="0"/>
          </a:p>
          <a:p>
            <a:pPr marL="0" indent="0">
              <a:buNone/>
            </a:pPr>
            <a:r>
              <a:rPr lang="en-US" sz="3600" dirty="0"/>
              <a:t>	</a:t>
            </a:r>
            <a:r>
              <a:rPr lang="en-US" sz="3600" dirty="0" smtClean="0">
                <a:solidFill>
                  <a:srgbClr val="FF0000"/>
                </a:solidFill>
              </a:rPr>
              <a:t>Distance is the total path traveled between two 	points.  </a:t>
            </a:r>
            <a:r>
              <a:rPr lang="en-US" sz="3600" dirty="0" smtClean="0"/>
              <a:t>Displacement is a straight-line distance 	and direction from one point to another.</a:t>
            </a:r>
            <a:endParaRPr lang="en-US" sz="3600" dirty="0"/>
          </a:p>
        </p:txBody>
      </p:sp>
    </p:spTree>
    <p:extLst>
      <p:ext uri="{BB962C8B-B14F-4D97-AF65-F5344CB8AC3E}">
        <p14:creationId xmlns:p14="http://schemas.microsoft.com/office/powerpoint/2010/main" val="1068930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Pg. B93 Lesson 2 Review</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smtClean="0"/>
              <a:t>3. What is the difference between speed and velocity?</a:t>
            </a:r>
          </a:p>
          <a:p>
            <a:pPr marL="0" indent="0">
              <a:buNone/>
            </a:pPr>
            <a:r>
              <a:rPr lang="en-US" sz="3600" dirty="0"/>
              <a:t>	</a:t>
            </a:r>
            <a:endParaRPr lang="en-US" sz="3600" dirty="0" smtClean="0"/>
          </a:p>
          <a:p>
            <a:pPr marL="0" indent="0">
              <a:buNone/>
            </a:pPr>
            <a:r>
              <a:rPr lang="en-US" sz="3600" dirty="0"/>
              <a:t>	</a:t>
            </a:r>
            <a:r>
              <a:rPr lang="en-US" sz="3600" dirty="0" smtClean="0">
                <a:solidFill>
                  <a:srgbClr val="FF0000"/>
                </a:solidFill>
              </a:rPr>
              <a:t>Speed is the distance an object moves during a 	period of time </a:t>
            </a:r>
            <a:r>
              <a:rPr lang="en-US" sz="3600" dirty="0" smtClean="0"/>
              <a:t>and velocity is a measure of speed 	in a given direction.</a:t>
            </a:r>
            <a:endParaRPr lang="en-US" sz="3600" dirty="0"/>
          </a:p>
        </p:txBody>
      </p:sp>
    </p:spTree>
    <p:extLst>
      <p:ext uri="{BB962C8B-B14F-4D97-AF65-F5344CB8AC3E}">
        <p14:creationId xmlns:p14="http://schemas.microsoft.com/office/powerpoint/2010/main" val="2751601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Pg. B93 Lesson 2 Review</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smtClean="0"/>
              <a:t>4. What are the three ways an object can accelerate?</a:t>
            </a:r>
          </a:p>
          <a:p>
            <a:pPr marL="0" indent="0">
              <a:buNone/>
            </a:pPr>
            <a:r>
              <a:rPr lang="en-US" sz="3600" dirty="0"/>
              <a:t>	</a:t>
            </a:r>
            <a:endParaRPr lang="en-US" sz="3600" dirty="0" smtClean="0"/>
          </a:p>
          <a:p>
            <a:pPr marL="0" indent="0">
              <a:buNone/>
            </a:pPr>
            <a:r>
              <a:rPr lang="en-US" sz="3600" dirty="0"/>
              <a:t>	</a:t>
            </a:r>
            <a:r>
              <a:rPr lang="en-US" sz="3600" dirty="0" smtClean="0"/>
              <a:t>It can speed up, slow down, or change direction.</a:t>
            </a:r>
            <a:endParaRPr lang="en-US" sz="3600" dirty="0"/>
          </a:p>
        </p:txBody>
      </p:sp>
    </p:spTree>
    <p:extLst>
      <p:ext uri="{BB962C8B-B14F-4D97-AF65-F5344CB8AC3E}">
        <p14:creationId xmlns:p14="http://schemas.microsoft.com/office/powerpoint/2010/main" val="2894431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Pg. B93 Lesson 2 Review</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smtClean="0"/>
              <a:t>5. Suppose the path of racers on page B92 goes uphill </a:t>
            </a:r>
          </a:p>
          <a:p>
            <a:pPr marL="0" indent="0">
              <a:buNone/>
            </a:pPr>
            <a:r>
              <a:rPr lang="en-US" sz="3600" dirty="0"/>
              <a:t> </a:t>
            </a:r>
            <a:r>
              <a:rPr lang="en-US" sz="3600" dirty="0" smtClean="0"/>
              <a:t>   at some point.  What effect will that most likely have </a:t>
            </a:r>
          </a:p>
          <a:p>
            <a:pPr marL="0" indent="0">
              <a:buNone/>
            </a:pPr>
            <a:r>
              <a:rPr lang="en-US" sz="3600" dirty="0"/>
              <a:t> </a:t>
            </a:r>
            <a:r>
              <a:rPr lang="en-US" sz="3600" dirty="0" smtClean="0"/>
              <a:t>   on their velocity?</a:t>
            </a:r>
          </a:p>
          <a:p>
            <a:pPr marL="0" indent="0">
              <a:buNone/>
            </a:pPr>
            <a:r>
              <a:rPr lang="en-US" sz="3600" dirty="0" smtClean="0"/>
              <a:t> </a:t>
            </a:r>
          </a:p>
          <a:p>
            <a:pPr marL="0" indent="0">
              <a:buNone/>
            </a:pPr>
            <a:r>
              <a:rPr lang="en-US" sz="3600" dirty="0" smtClean="0"/>
              <a:t>	The velocity will change because their direction 	changes – they go up.  </a:t>
            </a:r>
            <a:r>
              <a:rPr lang="en-US" sz="3600" dirty="0" smtClean="0">
                <a:solidFill>
                  <a:srgbClr val="FF0000"/>
                </a:solidFill>
              </a:rPr>
              <a:t>Their speed will most likely 	decrease.</a:t>
            </a:r>
          </a:p>
        </p:txBody>
      </p:sp>
    </p:spTree>
    <p:extLst>
      <p:ext uri="{BB962C8B-B14F-4D97-AF65-F5344CB8AC3E}">
        <p14:creationId xmlns:p14="http://schemas.microsoft.com/office/powerpoint/2010/main" val="3846321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63"/>
            <a:ext cx="10515600" cy="1325563"/>
          </a:xfrm>
        </p:spPr>
        <p:txBody>
          <a:bodyPr/>
          <a:lstStyle/>
          <a:p>
            <a:r>
              <a:rPr lang="en-US" b="1" dirty="0" smtClean="0"/>
              <a:t>Motion</a:t>
            </a:r>
            <a:endParaRPr lang="en-US" b="1" dirty="0"/>
          </a:p>
        </p:txBody>
      </p:sp>
      <p:sp>
        <p:nvSpPr>
          <p:cNvPr id="3" name="Content Placeholder 2"/>
          <p:cNvSpPr>
            <a:spLocks noGrp="1"/>
          </p:cNvSpPr>
          <p:nvPr>
            <p:ph idx="1"/>
          </p:nvPr>
        </p:nvSpPr>
        <p:spPr>
          <a:xfrm>
            <a:off x="838200" y="1041400"/>
            <a:ext cx="10515600" cy="5135563"/>
          </a:xfrm>
        </p:spPr>
        <p:txBody>
          <a:bodyPr/>
          <a:lstStyle/>
          <a:p>
            <a:pPr marL="0" indent="0">
              <a:buNone/>
            </a:pPr>
            <a:r>
              <a:rPr lang="en-US" dirty="0" smtClean="0"/>
              <a:t>An object’s ____________________________ is the change in position of one object compared to the position of another object.</a:t>
            </a:r>
          </a:p>
          <a:p>
            <a:pPr marL="0" indent="0">
              <a:buNone/>
            </a:pPr>
            <a:endParaRPr lang="en-US" dirty="0"/>
          </a:p>
          <a:p>
            <a:pPr marL="0" indent="0">
              <a:buNone/>
            </a:pPr>
            <a:r>
              <a:rPr lang="en-US" dirty="0" smtClean="0"/>
              <a:t>The object an observer uses to detect motion is called a _______________________ or _______________________________.</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7962" y="3352681"/>
            <a:ext cx="6599238" cy="3268781"/>
          </a:xfrm>
          <a:prstGeom prst="rect">
            <a:avLst/>
          </a:prstGeom>
        </p:spPr>
      </p:pic>
      <p:sp>
        <p:nvSpPr>
          <p:cNvPr id="5" name="TextBox 4"/>
          <p:cNvSpPr txBox="1"/>
          <p:nvPr/>
        </p:nvSpPr>
        <p:spPr>
          <a:xfrm>
            <a:off x="2620962" y="952500"/>
            <a:ext cx="4783138" cy="523220"/>
          </a:xfrm>
          <a:prstGeom prst="rect">
            <a:avLst/>
          </a:prstGeom>
          <a:noFill/>
        </p:spPr>
        <p:txBody>
          <a:bodyPr wrap="square" rtlCol="0">
            <a:spAutoFit/>
          </a:bodyPr>
          <a:lstStyle/>
          <a:p>
            <a:pPr algn="ctr"/>
            <a:r>
              <a:rPr lang="en-US" sz="2800" b="1" dirty="0" smtClean="0"/>
              <a:t>relative motion</a:t>
            </a:r>
            <a:endParaRPr lang="en-US" sz="2800" b="1" dirty="0"/>
          </a:p>
        </p:txBody>
      </p:sp>
      <p:sp>
        <p:nvSpPr>
          <p:cNvPr id="6" name="TextBox 5"/>
          <p:cNvSpPr txBox="1"/>
          <p:nvPr/>
        </p:nvSpPr>
        <p:spPr>
          <a:xfrm>
            <a:off x="356393" y="2772967"/>
            <a:ext cx="4783138" cy="523220"/>
          </a:xfrm>
          <a:prstGeom prst="rect">
            <a:avLst/>
          </a:prstGeom>
          <a:noFill/>
        </p:spPr>
        <p:txBody>
          <a:bodyPr wrap="square" rtlCol="0">
            <a:spAutoFit/>
          </a:bodyPr>
          <a:lstStyle/>
          <a:p>
            <a:pPr algn="ctr"/>
            <a:r>
              <a:rPr lang="en-US" sz="2800" b="1" dirty="0" smtClean="0"/>
              <a:t>frame of reference</a:t>
            </a:r>
            <a:endParaRPr lang="en-US" sz="2800" b="1" dirty="0"/>
          </a:p>
        </p:txBody>
      </p:sp>
      <p:sp>
        <p:nvSpPr>
          <p:cNvPr id="7" name="TextBox 6"/>
          <p:cNvSpPr txBox="1"/>
          <p:nvPr/>
        </p:nvSpPr>
        <p:spPr>
          <a:xfrm>
            <a:off x="5855096" y="2772967"/>
            <a:ext cx="4783138" cy="523220"/>
          </a:xfrm>
          <a:prstGeom prst="rect">
            <a:avLst/>
          </a:prstGeom>
          <a:noFill/>
        </p:spPr>
        <p:txBody>
          <a:bodyPr wrap="square" rtlCol="0">
            <a:spAutoFit/>
          </a:bodyPr>
          <a:lstStyle/>
          <a:p>
            <a:pPr algn="ctr"/>
            <a:r>
              <a:rPr lang="en-US" sz="2800" b="1" dirty="0" smtClean="0"/>
              <a:t>reference point</a:t>
            </a:r>
            <a:endParaRPr lang="en-US" sz="2800" b="1" dirty="0"/>
          </a:p>
        </p:txBody>
      </p:sp>
    </p:spTree>
    <p:extLst>
      <p:ext uri="{BB962C8B-B14F-4D97-AF65-F5344CB8AC3E}">
        <p14:creationId xmlns:p14="http://schemas.microsoft.com/office/powerpoint/2010/main" val="133854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63"/>
            <a:ext cx="10515600" cy="1325563"/>
          </a:xfrm>
        </p:spPr>
        <p:txBody>
          <a:bodyPr/>
          <a:lstStyle/>
          <a:p>
            <a:r>
              <a:rPr lang="en-US" b="1" dirty="0" smtClean="0"/>
              <a:t>Speed</a:t>
            </a:r>
            <a:endParaRPr lang="en-US" b="1" dirty="0"/>
          </a:p>
        </p:txBody>
      </p:sp>
      <p:sp>
        <p:nvSpPr>
          <p:cNvPr id="3" name="Content Placeholder 2"/>
          <p:cNvSpPr>
            <a:spLocks noGrp="1"/>
          </p:cNvSpPr>
          <p:nvPr>
            <p:ph idx="1"/>
          </p:nvPr>
        </p:nvSpPr>
        <p:spPr>
          <a:xfrm>
            <a:off x="838200" y="1041400"/>
            <a:ext cx="10515600" cy="5135563"/>
          </a:xfrm>
        </p:spPr>
        <p:txBody>
          <a:bodyPr/>
          <a:lstStyle/>
          <a:p>
            <a:pPr marL="0" indent="0">
              <a:buNone/>
            </a:pPr>
            <a:r>
              <a:rPr lang="en-US" dirty="0" smtClean="0"/>
              <a:t>______________ is the distance an object moves in a certain period of time.</a:t>
            </a:r>
          </a:p>
          <a:p>
            <a:pPr marL="0" indent="0">
              <a:buNone/>
            </a:pPr>
            <a:endParaRPr lang="en-US" dirty="0"/>
          </a:p>
          <a:p>
            <a:pPr marL="0" indent="0">
              <a:buNone/>
            </a:pPr>
            <a:r>
              <a:rPr lang="en-US" dirty="0" smtClean="0"/>
              <a:t>You can figure out an object’s speed if you know the _______________ it traveled and the _______________ it took.</a:t>
            </a:r>
          </a:p>
          <a:p>
            <a:pPr marL="0" indent="0">
              <a:buNone/>
            </a:pPr>
            <a:endParaRPr lang="en-US" dirty="0" smtClean="0"/>
          </a:p>
          <a:p>
            <a:pPr marL="0" indent="0">
              <a:buNone/>
            </a:pPr>
            <a:endParaRPr lang="en-US" dirty="0"/>
          </a:p>
          <a:p>
            <a:pPr marL="0" indent="0">
              <a:buNone/>
            </a:pPr>
            <a:r>
              <a:rPr lang="en-US" dirty="0" smtClean="0"/>
              <a:t>Speed = </a:t>
            </a:r>
            <a:endParaRPr lang="en-US" dirty="0"/>
          </a:p>
        </p:txBody>
      </p:sp>
      <p:sp>
        <p:nvSpPr>
          <p:cNvPr id="5" name="TextBox 4"/>
          <p:cNvSpPr txBox="1"/>
          <p:nvPr/>
        </p:nvSpPr>
        <p:spPr>
          <a:xfrm>
            <a:off x="-249238" y="982663"/>
            <a:ext cx="4783138" cy="523220"/>
          </a:xfrm>
          <a:prstGeom prst="rect">
            <a:avLst/>
          </a:prstGeom>
          <a:noFill/>
        </p:spPr>
        <p:txBody>
          <a:bodyPr wrap="square" rtlCol="0">
            <a:spAutoFit/>
          </a:bodyPr>
          <a:lstStyle/>
          <a:p>
            <a:pPr algn="ctr"/>
            <a:r>
              <a:rPr lang="en-US" sz="2800" b="1" dirty="0" smtClean="0"/>
              <a:t>Speed</a:t>
            </a:r>
            <a:endParaRPr lang="en-US" sz="2800" b="1" dirty="0"/>
          </a:p>
        </p:txBody>
      </p:sp>
      <p:sp>
        <p:nvSpPr>
          <p:cNvPr id="8" name="TextBox 7"/>
          <p:cNvSpPr txBox="1"/>
          <p:nvPr/>
        </p:nvSpPr>
        <p:spPr>
          <a:xfrm>
            <a:off x="7421562" y="2366963"/>
            <a:ext cx="4783138" cy="523220"/>
          </a:xfrm>
          <a:prstGeom prst="rect">
            <a:avLst/>
          </a:prstGeom>
          <a:noFill/>
        </p:spPr>
        <p:txBody>
          <a:bodyPr wrap="square" rtlCol="0">
            <a:spAutoFit/>
          </a:bodyPr>
          <a:lstStyle/>
          <a:p>
            <a:pPr algn="ctr"/>
            <a:r>
              <a:rPr lang="en-US" sz="2800" b="1" dirty="0" smtClean="0"/>
              <a:t>distance</a:t>
            </a:r>
            <a:endParaRPr lang="en-US" sz="2800" b="1" dirty="0"/>
          </a:p>
        </p:txBody>
      </p:sp>
      <p:sp>
        <p:nvSpPr>
          <p:cNvPr id="9" name="TextBox 8"/>
          <p:cNvSpPr txBox="1"/>
          <p:nvPr/>
        </p:nvSpPr>
        <p:spPr>
          <a:xfrm>
            <a:off x="2582862" y="2762906"/>
            <a:ext cx="4783138" cy="523220"/>
          </a:xfrm>
          <a:prstGeom prst="rect">
            <a:avLst/>
          </a:prstGeom>
          <a:noFill/>
        </p:spPr>
        <p:txBody>
          <a:bodyPr wrap="square" rtlCol="0">
            <a:spAutoFit/>
          </a:bodyPr>
          <a:lstStyle/>
          <a:p>
            <a:pPr algn="ctr"/>
            <a:r>
              <a:rPr lang="en-US" sz="2800" b="1" dirty="0" smtClean="0"/>
              <a:t>time</a:t>
            </a:r>
            <a:endParaRPr lang="en-US" sz="2800" b="1" dirty="0"/>
          </a:p>
        </p:txBody>
      </p:sp>
      <p:sp>
        <p:nvSpPr>
          <p:cNvPr id="10" name="TextBox 9"/>
          <p:cNvSpPr txBox="1"/>
          <p:nvPr/>
        </p:nvSpPr>
        <p:spPr>
          <a:xfrm>
            <a:off x="838199" y="4112523"/>
            <a:ext cx="4783138" cy="523220"/>
          </a:xfrm>
          <a:prstGeom prst="rect">
            <a:avLst/>
          </a:prstGeom>
          <a:noFill/>
        </p:spPr>
        <p:txBody>
          <a:bodyPr wrap="square" rtlCol="0">
            <a:spAutoFit/>
          </a:bodyPr>
          <a:lstStyle/>
          <a:p>
            <a:pPr algn="ctr"/>
            <a:r>
              <a:rPr lang="en-US" sz="2800" b="1" dirty="0" smtClean="0"/>
              <a:t>distance</a:t>
            </a:r>
            <a:endParaRPr lang="en-US" sz="2800" b="1" dirty="0"/>
          </a:p>
        </p:txBody>
      </p:sp>
      <p:sp>
        <p:nvSpPr>
          <p:cNvPr id="11" name="TextBox 10"/>
          <p:cNvSpPr txBox="1"/>
          <p:nvPr/>
        </p:nvSpPr>
        <p:spPr>
          <a:xfrm>
            <a:off x="838199" y="4667906"/>
            <a:ext cx="4783138" cy="523220"/>
          </a:xfrm>
          <a:prstGeom prst="rect">
            <a:avLst/>
          </a:prstGeom>
          <a:noFill/>
        </p:spPr>
        <p:txBody>
          <a:bodyPr wrap="square" rtlCol="0">
            <a:spAutoFit/>
          </a:bodyPr>
          <a:lstStyle/>
          <a:p>
            <a:pPr algn="ctr"/>
            <a:r>
              <a:rPr lang="en-US" sz="2800" b="1" dirty="0" smtClean="0"/>
              <a:t>time</a:t>
            </a:r>
            <a:endParaRPr lang="en-US" sz="2800" b="1" dirty="0"/>
          </a:p>
        </p:txBody>
      </p:sp>
      <p:cxnSp>
        <p:nvCxnSpPr>
          <p:cNvPr id="13" name="Straight Connector 12"/>
          <p:cNvCxnSpPr/>
          <p:nvPr/>
        </p:nvCxnSpPr>
        <p:spPr>
          <a:xfrm>
            <a:off x="2359818" y="4665111"/>
            <a:ext cx="1739900" cy="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2245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4763"/>
            <a:ext cx="10515600" cy="1325563"/>
          </a:xfrm>
        </p:spPr>
        <p:txBody>
          <a:bodyPr/>
          <a:lstStyle/>
          <a:p>
            <a:r>
              <a:rPr lang="en-US" b="1" dirty="0" smtClean="0"/>
              <a:t>Speed</a:t>
            </a:r>
            <a:endParaRPr lang="en-US" b="1" dirty="0"/>
          </a:p>
        </p:txBody>
      </p:sp>
      <p:sp>
        <p:nvSpPr>
          <p:cNvPr id="3" name="Content Placeholder 2"/>
          <p:cNvSpPr>
            <a:spLocks noGrp="1"/>
          </p:cNvSpPr>
          <p:nvPr>
            <p:ph idx="1"/>
          </p:nvPr>
        </p:nvSpPr>
        <p:spPr>
          <a:xfrm>
            <a:off x="838200" y="1041400"/>
            <a:ext cx="10515600" cy="5676900"/>
          </a:xfrm>
        </p:spPr>
        <p:txBody>
          <a:bodyPr/>
          <a:lstStyle/>
          <a:p>
            <a:pPr marL="0" indent="0">
              <a:buNone/>
            </a:pPr>
            <a:r>
              <a:rPr lang="en-US" dirty="0" smtClean="0"/>
              <a:t>A car travels 350 miles in 7 hours  The car’s speed is _________ miles/hour.</a:t>
            </a:r>
          </a:p>
          <a:p>
            <a:pPr marL="0" indent="0">
              <a:buNone/>
            </a:pPr>
            <a:endParaRPr lang="en-US" dirty="0"/>
          </a:p>
          <a:p>
            <a:pPr marL="0" indent="0">
              <a:buNone/>
            </a:pPr>
            <a:r>
              <a:rPr lang="en-US" dirty="0" smtClean="0"/>
              <a:t>The car’s speed probably wasn’t the same throughout the drive, therefore its ______________________ was 50 miles/hour.</a:t>
            </a:r>
          </a:p>
          <a:p>
            <a:pPr marL="0" indent="0">
              <a:buNone/>
            </a:pPr>
            <a:endParaRPr lang="en-US" dirty="0"/>
          </a:p>
          <a:p>
            <a:pPr marL="0" indent="0">
              <a:buNone/>
            </a:pPr>
            <a:r>
              <a:rPr lang="en-US" dirty="0" smtClean="0"/>
              <a:t>If a car sets its cruise control to 55 miles/hour, it is traveling at a ____________________ because its speed is constant.</a:t>
            </a:r>
          </a:p>
          <a:p>
            <a:pPr marL="0" indent="0">
              <a:buNone/>
            </a:pPr>
            <a:endParaRPr lang="en-US" dirty="0"/>
          </a:p>
          <a:p>
            <a:pPr marL="0" indent="0">
              <a:buNone/>
            </a:pPr>
            <a:r>
              <a:rPr lang="en-US" dirty="0" smtClean="0"/>
              <a:t>Any speed that is not constant involves _______________________, or a change in velocity (speed and/or direction).</a:t>
            </a:r>
            <a:endParaRPr lang="en-US" dirty="0"/>
          </a:p>
        </p:txBody>
      </p:sp>
      <p:sp>
        <p:nvSpPr>
          <p:cNvPr id="14" name="TextBox 13"/>
          <p:cNvSpPr txBox="1"/>
          <p:nvPr/>
        </p:nvSpPr>
        <p:spPr>
          <a:xfrm>
            <a:off x="2290762" y="2770704"/>
            <a:ext cx="4783138" cy="523220"/>
          </a:xfrm>
          <a:prstGeom prst="rect">
            <a:avLst/>
          </a:prstGeom>
          <a:noFill/>
        </p:spPr>
        <p:txBody>
          <a:bodyPr wrap="square" rtlCol="0">
            <a:spAutoFit/>
          </a:bodyPr>
          <a:lstStyle/>
          <a:p>
            <a:pPr algn="ctr"/>
            <a:r>
              <a:rPr lang="en-US" sz="2800" b="1" dirty="0" smtClean="0"/>
              <a:t>average speed</a:t>
            </a:r>
            <a:endParaRPr lang="en-US" sz="2800" b="1" dirty="0"/>
          </a:p>
        </p:txBody>
      </p:sp>
      <p:sp>
        <p:nvSpPr>
          <p:cNvPr id="15" name="TextBox 14"/>
          <p:cNvSpPr txBox="1"/>
          <p:nvPr/>
        </p:nvSpPr>
        <p:spPr>
          <a:xfrm>
            <a:off x="144462" y="4160282"/>
            <a:ext cx="4783138" cy="523220"/>
          </a:xfrm>
          <a:prstGeom prst="rect">
            <a:avLst/>
          </a:prstGeom>
          <a:noFill/>
        </p:spPr>
        <p:txBody>
          <a:bodyPr wrap="square" rtlCol="0">
            <a:spAutoFit/>
          </a:bodyPr>
          <a:lstStyle/>
          <a:p>
            <a:pPr algn="ctr"/>
            <a:r>
              <a:rPr lang="en-US" sz="2800" b="1" dirty="0" smtClean="0"/>
              <a:t>constant speed</a:t>
            </a:r>
            <a:endParaRPr lang="en-US" sz="2800" b="1" dirty="0"/>
          </a:p>
        </p:txBody>
      </p:sp>
      <p:sp>
        <p:nvSpPr>
          <p:cNvPr id="16" name="TextBox 15"/>
          <p:cNvSpPr txBox="1"/>
          <p:nvPr/>
        </p:nvSpPr>
        <p:spPr>
          <a:xfrm>
            <a:off x="6215062" y="5171004"/>
            <a:ext cx="4783138" cy="523220"/>
          </a:xfrm>
          <a:prstGeom prst="rect">
            <a:avLst/>
          </a:prstGeom>
          <a:noFill/>
        </p:spPr>
        <p:txBody>
          <a:bodyPr wrap="square" rtlCol="0">
            <a:spAutoFit/>
          </a:bodyPr>
          <a:lstStyle/>
          <a:p>
            <a:pPr algn="ctr"/>
            <a:r>
              <a:rPr lang="en-US" sz="2800" b="1" dirty="0" smtClean="0"/>
              <a:t>acceleration</a:t>
            </a:r>
            <a:endParaRPr lang="en-US" sz="2800" b="1" dirty="0"/>
          </a:p>
        </p:txBody>
      </p:sp>
      <p:sp>
        <p:nvSpPr>
          <p:cNvPr id="17" name="TextBox 16"/>
          <p:cNvSpPr txBox="1"/>
          <p:nvPr/>
        </p:nvSpPr>
        <p:spPr>
          <a:xfrm>
            <a:off x="6756400" y="923648"/>
            <a:ext cx="4783138" cy="523220"/>
          </a:xfrm>
          <a:prstGeom prst="rect">
            <a:avLst/>
          </a:prstGeom>
          <a:noFill/>
        </p:spPr>
        <p:txBody>
          <a:bodyPr wrap="square" rtlCol="0">
            <a:spAutoFit/>
          </a:bodyPr>
          <a:lstStyle/>
          <a:p>
            <a:pPr algn="ctr"/>
            <a:r>
              <a:rPr lang="en-US" sz="2800" b="1" dirty="0" smtClean="0"/>
              <a:t>50</a:t>
            </a:r>
            <a:endParaRPr lang="en-US" sz="2800" b="1" dirty="0"/>
          </a:p>
        </p:txBody>
      </p:sp>
    </p:spTree>
    <p:extLst>
      <p:ext uri="{BB962C8B-B14F-4D97-AF65-F5344CB8AC3E}">
        <p14:creationId xmlns:p14="http://schemas.microsoft.com/office/powerpoint/2010/main" val="129019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Practice</a:t>
            </a:r>
            <a:endParaRPr lang="en-US" b="1" dirty="0"/>
          </a:p>
        </p:txBody>
      </p:sp>
      <p:sp>
        <p:nvSpPr>
          <p:cNvPr id="3" name="Content Placeholder 2"/>
          <p:cNvSpPr>
            <a:spLocks noGrp="1"/>
          </p:cNvSpPr>
          <p:nvPr>
            <p:ph idx="1"/>
          </p:nvPr>
        </p:nvSpPr>
        <p:spPr>
          <a:xfrm>
            <a:off x="838200" y="1295400"/>
            <a:ext cx="10515600" cy="5460999"/>
          </a:xfrm>
        </p:spPr>
        <p:txBody>
          <a:bodyPr/>
          <a:lstStyle/>
          <a:p>
            <a:pPr marL="0" indent="0">
              <a:buNone/>
            </a:pPr>
            <a:r>
              <a:rPr lang="en-US" dirty="0" smtClean="0"/>
              <a:t>1.) A caterpillar travels at a constant speed for 312 cm.  It takes the </a:t>
            </a:r>
          </a:p>
          <a:p>
            <a:pPr marL="0" indent="0">
              <a:buNone/>
            </a:pPr>
            <a:r>
              <a:rPr lang="en-US" dirty="0"/>
              <a:t> </a:t>
            </a:r>
            <a:r>
              <a:rPr lang="en-US" dirty="0" smtClean="0"/>
              <a:t>    caterpillar 6 minutes to travel that distance.  What was its speed?</a:t>
            </a:r>
          </a:p>
          <a:p>
            <a:pPr marL="0" indent="0">
              <a:buNone/>
            </a:pPr>
            <a:endParaRPr lang="en-US" dirty="0"/>
          </a:p>
          <a:p>
            <a:pPr marL="0" indent="0">
              <a:buNone/>
            </a:pPr>
            <a:r>
              <a:rPr lang="en-US" dirty="0" smtClean="0"/>
              <a:t>2.) A marble is test on two different tracks.  Track A is 256 inches long </a:t>
            </a:r>
          </a:p>
          <a:p>
            <a:pPr marL="0" indent="0">
              <a:buNone/>
            </a:pPr>
            <a:r>
              <a:rPr lang="en-US" dirty="0"/>
              <a:t> </a:t>
            </a:r>
            <a:r>
              <a:rPr lang="en-US" dirty="0" smtClean="0"/>
              <a:t>    and the marble completes the track in 8 seconds.  Track B is 297 </a:t>
            </a:r>
          </a:p>
          <a:p>
            <a:pPr marL="0" indent="0">
              <a:buNone/>
            </a:pPr>
            <a:r>
              <a:rPr lang="en-US" dirty="0"/>
              <a:t> </a:t>
            </a:r>
            <a:r>
              <a:rPr lang="en-US" dirty="0" smtClean="0"/>
              <a:t>    inches long and the marble completes the track in 9 seconds.  On </a:t>
            </a:r>
          </a:p>
          <a:p>
            <a:pPr marL="0" indent="0">
              <a:buNone/>
            </a:pPr>
            <a:r>
              <a:rPr lang="en-US" dirty="0"/>
              <a:t> </a:t>
            </a:r>
            <a:r>
              <a:rPr lang="en-US" dirty="0" smtClean="0"/>
              <a:t>    which track did the marble have the greater speed?</a:t>
            </a:r>
          </a:p>
          <a:p>
            <a:pPr marL="0" indent="0">
              <a:buNone/>
            </a:pPr>
            <a:endParaRPr lang="en-US" dirty="0"/>
          </a:p>
          <a:p>
            <a:pPr marL="0" indent="0">
              <a:buNone/>
            </a:pPr>
            <a:r>
              <a:rPr lang="en-US" dirty="0" smtClean="0"/>
              <a:t>3.) A car is travelling at an average speed of 61 miles per hour for 15 </a:t>
            </a:r>
          </a:p>
          <a:p>
            <a:pPr marL="0" indent="0">
              <a:buNone/>
            </a:pPr>
            <a:r>
              <a:rPr lang="en-US" dirty="0"/>
              <a:t> </a:t>
            </a:r>
            <a:r>
              <a:rPr lang="en-US" dirty="0" smtClean="0"/>
              <a:t>    hours.  How far did the car travel in that time? </a:t>
            </a:r>
            <a:endParaRPr lang="en-US" dirty="0"/>
          </a:p>
        </p:txBody>
      </p:sp>
    </p:spTree>
    <p:extLst>
      <p:ext uri="{BB962C8B-B14F-4D97-AF65-F5344CB8AC3E}">
        <p14:creationId xmlns:p14="http://schemas.microsoft.com/office/powerpoint/2010/main" val="8807943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Entrance Question</a:t>
            </a:r>
            <a:endParaRPr lang="en-US" b="1" dirty="0"/>
          </a:p>
        </p:txBody>
      </p:sp>
      <p:sp>
        <p:nvSpPr>
          <p:cNvPr id="3" name="Content Placeholder 2"/>
          <p:cNvSpPr>
            <a:spLocks noGrp="1"/>
          </p:cNvSpPr>
          <p:nvPr>
            <p:ph idx="1"/>
          </p:nvPr>
        </p:nvSpPr>
        <p:spPr/>
        <p:txBody>
          <a:bodyPr>
            <a:normAutofit/>
          </a:bodyPr>
          <a:lstStyle/>
          <a:p>
            <a:pPr marL="0" indent="0">
              <a:buNone/>
            </a:pPr>
            <a:r>
              <a:rPr lang="en-US" sz="3600" dirty="0"/>
              <a:t>Mike hit a long fly ball to left field. The left fielder picked up the ball and threw it 125 feet to </a:t>
            </a:r>
            <a:r>
              <a:rPr lang="en-US" sz="3600" dirty="0" smtClean="0"/>
              <a:t>the third </a:t>
            </a:r>
            <a:r>
              <a:rPr lang="en-US" sz="3600" dirty="0"/>
              <a:t>baseman. The ball was in the air for 4 seconds. Then the third baseman relayed the ball to </a:t>
            </a:r>
            <a:r>
              <a:rPr lang="en-US" sz="3600" dirty="0" smtClean="0"/>
              <a:t>the catcher </a:t>
            </a:r>
            <a:r>
              <a:rPr lang="en-US" sz="3600" dirty="0"/>
              <a:t>to make the play at home plate. Home plate was 97 feet away and the ball was in the air </a:t>
            </a:r>
            <a:r>
              <a:rPr lang="en-US" sz="3600" dirty="0" smtClean="0"/>
              <a:t>for another </a:t>
            </a:r>
            <a:r>
              <a:rPr lang="en-US" sz="3600" dirty="0"/>
              <a:t>3 seconds. </a:t>
            </a:r>
            <a:r>
              <a:rPr lang="en-US" sz="3600" dirty="0" smtClean="0"/>
              <a:t>Which player threw the ball faster?</a:t>
            </a:r>
            <a:endParaRPr lang="en-US" sz="3600" dirty="0"/>
          </a:p>
        </p:txBody>
      </p:sp>
    </p:spTree>
    <p:extLst>
      <p:ext uri="{BB962C8B-B14F-4D97-AF65-F5344CB8AC3E}">
        <p14:creationId xmlns:p14="http://schemas.microsoft.com/office/powerpoint/2010/main" val="535591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2501632"/>
            <a:ext cx="4965700" cy="1325563"/>
          </a:xfrm>
        </p:spPr>
        <p:txBody>
          <a:bodyPr/>
          <a:lstStyle/>
          <a:p>
            <a:pPr algn="ctr"/>
            <a:r>
              <a:rPr lang="en-US" dirty="0" smtClean="0"/>
              <a:t>How is </a:t>
            </a:r>
            <a:r>
              <a:rPr lang="en-US" b="1" dirty="0" smtClean="0"/>
              <a:t>speed</a:t>
            </a:r>
            <a:r>
              <a:rPr lang="en-US" dirty="0" smtClean="0"/>
              <a:t> calculated?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8208" y="1830030"/>
            <a:ext cx="5765592" cy="4608870"/>
          </a:xfrm>
          <a:prstGeom prst="rect">
            <a:avLst/>
          </a:prstGeom>
        </p:spPr>
      </p:pic>
      <p:sp>
        <p:nvSpPr>
          <p:cNvPr id="5"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Speed</a:t>
            </a:r>
            <a:r>
              <a:rPr lang="en-US" dirty="0" smtClean="0"/>
              <a:t> helps us describe an object’s </a:t>
            </a:r>
            <a:r>
              <a:rPr lang="en-US" b="1" dirty="0" smtClean="0"/>
              <a:t>motion</a:t>
            </a:r>
            <a:r>
              <a:rPr lang="en-US" dirty="0" smtClean="0"/>
              <a:t>.</a:t>
            </a: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971" y="4638139"/>
            <a:ext cx="4144500" cy="1800761"/>
          </a:xfrm>
          <a:prstGeom prst="rect">
            <a:avLst/>
          </a:prstGeom>
        </p:spPr>
      </p:pic>
    </p:spTree>
    <p:extLst>
      <p:ext uri="{BB962C8B-B14F-4D97-AF65-F5344CB8AC3E}">
        <p14:creationId xmlns:p14="http://schemas.microsoft.com/office/powerpoint/2010/main" val="1498484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Marble Track Speed Lab</a:t>
            </a:r>
            <a:endParaRPr lang="en-US" b="1" dirty="0"/>
          </a:p>
        </p:txBody>
      </p:sp>
      <p:sp>
        <p:nvSpPr>
          <p:cNvPr id="4" name="Rectangle 3"/>
          <p:cNvSpPr/>
          <p:nvPr/>
        </p:nvSpPr>
        <p:spPr>
          <a:xfrm>
            <a:off x="2706687" y="466725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4154487" y="466725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5602287" y="466725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7050087" y="466725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706687" y="3463925"/>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154487" y="3463925"/>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602287" y="3463925"/>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7050087" y="3463925"/>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p:cNvSpPr/>
          <p:nvPr/>
        </p:nvSpPr>
        <p:spPr>
          <a:xfrm>
            <a:off x="2706687" y="2293938"/>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4154487" y="2293938"/>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p:cNvSpPr/>
          <p:nvPr/>
        </p:nvSpPr>
        <p:spPr>
          <a:xfrm>
            <a:off x="5602287" y="2293938"/>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7050087" y="2293938"/>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7964487" y="1366838"/>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2706687" y="2301154"/>
            <a:ext cx="1366838"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a:xfrm>
            <a:off x="2706687" y="3463925"/>
            <a:ext cx="1366838"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Rectangle 18"/>
          <p:cNvSpPr/>
          <p:nvPr/>
        </p:nvSpPr>
        <p:spPr>
          <a:xfrm>
            <a:off x="2706687" y="4667250"/>
            <a:ext cx="1366838" cy="685800"/>
          </a:xfrm>
          <a:prstGeom prst="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a:xfrm>
            <a:off x="5600699" y="3463925"/>
            <a:ext cx="1374775" cy="685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5600700" y="4667250"/>
            <a:ext cx="1370012" cy="685800"/>
          </a:xfrm>
          <a:prstGeom prst="rect">
            <a:avLst/>
          </a:prstGeom>
          <a:solidFill>
            <a:srgbClr val="3333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4152899" y="2301154"/>
            <a:ext cx="1366837" cy="685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4152899" y="3463925"/>
            <a:ext cx="1373187" cy="685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24"/>
          <p:cNvSpPr/>
          <p:nvPr/>
        </p:nvSpPr>
        <p:spPr>
          <a:xfrm>
            <a:off x="4152900" y="4667250"/>
            <a:ext cx="1366836" cy="685800"/>
          </a:xfrm>
          <a:prstGeom prst="rect">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Rectangle 26"/>
          <p:cNvSpPr/>
          <p:nvPr/>
        </p:nvSpPr>
        <p:spPr>
          <a:xfrm>
            <a:off x="7048499" y="3463059"/>
            <a:ext cx="1373187" cy="6858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p:nvSpPr>
        <p:spPr>
          <a:xfrm>
            <a:off x="7048499" y="4679084"/>
            <a:ext cx="1373187" cy="685800"/>
          </a:xfrm>
          <a:prstGeom prst="rect">
            <a:avLst/>
          </a:prstGeom>
          <a:solidFill>
            <a:srgbClr val="3333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Rectangle 34"/>
          <p:cNvSpPr/>
          <p:nvPr/>
        </p:nvSpPr>
        <p:spPr>
          <a:xfrm>
            <a:off x="5602287" y="2292350"/>
            <a:ext cx="1368425" cy="685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Rectangle 37"/>
          <p:cNvSpPr/>
          <p:nvPr/>
        </p:nvSpPr>
        <p:spPr>
          <a:xfrm>
            <a:off x="7048500" y="2300288"/>
            <a:ext cx="1365250" cy="685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464497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1" grpId="0" animBg="1"/>
      <p:bldP spid="22" grpId="0" animBg="1"/>
      <p:bldP spid="23" grpId="0" animBg="1"/>
      <p:bldP spid="24" grpId="0" animBg="1"/>
      <p:bldP spid="25" grpId="0" animBg="1"/>
      <p:bldP spid="27" grpId="0" animBg="1"/>
      <p:bldP spid="28" grpId="0" animBg="1"/>
      <p:bldP spid="35" grpId="0" animBg="1"/>
      <p:bldP spid="3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Entrance Question</a:t>
            </a:r>
            <a:endParaRPr lang="en-US" b="1"/>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04808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0336"/>
            <a:ext cx="5410200" cy="1325563"/>
          </a:xfrm>
        </p:spPr>
        <p:txBody>
          <a:bodyPr/>
          <a:lstStyle/>
          <a:p>
            <a:pPr algn="ctr"/>
            <a:r>
              <a:rPr lang="en-US" b="1" dirty="0" smtClean="0"/>
              <a:t>Distance vs. Time </a:t>
            </a:r>
            <a:br>
              <a:rPr lang="en-US" b="1" dirty="0" smtClean="0"/>
            </a:br>
            <a:r>
              <a:rPr lang="en-US" b="1" dirty="0" smtClean="0"/>
              <a:t>Graphs</a:t>
            </a:r>
            <a:endParaRPr lang="en-US" b="1" dirty="0"/>
          </a:p>
        </p:txBody>
      </p:sp>
      <p:sp>
        <p:nvSpPr>
          <p:cNvPr id="3" name="Content Placeholder 2"/>
          <p:cNvSpPr>
            <a:spLocks noGrp="1"/>
          </p:cNvSpPr>
          <p:nvPr>
            <p:ph idx="1"/>
          </p:nvPr>
        </p:nvSpPr>
        <p:spPr>
          <a:xfrm>
            <a:off x="444500" y="2265899"/>
            <a:ext cx="4521200" cy="3535363"/>
          </a:xfrm>
        </p:spPr>
        <p:txBody>
          <a:bodyPr/>
          <a:lstStyle/>
          <a:p>
            <a:pPr marL="0" indent="0" algn="ctr">
              <a:buNone/>
            </a:pPr>
            <a:r>
              <a:rPr lang="en-US" i="1" dirty="0" smtClean="0"/>
              <a:t>Constant Speed:               Speed remains constant  (does not change)</a:t>
            </a:r>
            <a:endParaRPr lang="en-US"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0800" y="260219"/>
            <a:ext cx="6440487" cy="6481379"/>
          </a:xfrm>
          <a:prstGeom prst="rect">
            <a:avLst/>
          </a:prstGeom>
        </p:spPr>
      </p:pic>
      <p:sp>
        <p:nvSpPr>
          <p:cNvPr id="5" name="TextBox 4"/>
          <p:cNvSpPr txBox="1"/>
          <p:nvPr/>
        </p:nvSpPr>
        <p:spPr>
          <a:xfrm>
            <a:off x="469900" y="4139269"/>
            <a:ext cx="4470400" cy="1661993"/>
          </a:xfrm>
          <a:prstGeom prst="rect">
            <a:avLst/>
          </a:prstGeom>
          <a:noFill/>
        </p:spPr>
        <p:txBody>
          <a:bodyPr wrap="square" rtlCol="0">
            <a:spAutoFit/>
          </a:bodyPr>
          <a:lstStyle/>
          <a:p>
            <a:pPr algn="ctr"/>
            <a:r>
              <a:rPr lang="en-US" sz="2400" dirty="0" smtClean="0"/>
              <a:t>So what if an object moved at a constant speed of…</a:t>
            </a:r>
          </a:p>
          <a:p>
            <a:endParaRPr lang="en-US" dirty="0"/>
          </a:p>
          <a:p>
            <a:pPr algn="ctr"/>
            <a:r>
              <a:rPr lang="en-US" sz="3600" dirty="0" smtClean="0"/>
              <a:t>10 meters/second</a:t>
            </a:r>
            <a:endParaRPr lang="en-US" sz="3600" dirty="0"/>
          </a:p>
        </p:txBody>
      </p:sp>
    </p:spTree>
    <p:extLst>
      <p:ext uri="{BB962C8B-B14F-4D97-AF65-F5344CB8AC3E}">
        <p14:creationId xmlns:p14="http://schemas.microsoft.com/office/powerpoint/2010/main" val="2991112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0336"/>
            <a:ext cx="5410200" cy="1325563"/>
          </a:xfrm>
        </p:spPr>
        <p:txBody>
          <a:bodyPr/>
          <a:lstStyle/>
          <a:p>
            <a:pPr algn="ctr"/>
            <a:r>
              <a:rPr lang="en-US" b="1" dirty="0" smtClean="0"/>
              <a:t>Distance vs. Time </a:t>
            </a:r>
            <a:br>
              <a:rPr lang="en-US" b="1" dirty="0" smtClean="0"/>
            </a:br>
            <a:r>
              <a:rPr lang="en-US" b="1" dirty="0" smtClean="0"/>
              <a:t>Graphs</a:t>
            </a:r>
            <a:endParaRPr lang="en-US" b="1" dirty="0"/>
          </a:p>
        </p:txBody>
      </p:sp>
      <p:sp>
        <p:nvSpPr>
          <p:cNvPr id="3" name="Content Placeholder 2"/>
          <p:cNvSpPr>
            <a:spLocks noGrp="1"/>
          </p:cNvSpPr>
          <p:nvPr>
            <p:ph idx="1"/>
          </p:nvPr>
        </p:nvSpPr>
        <p:spPr>
          <a:xfrm>
            <a:off x="444500" y="2265899"/>
            <a:ext cx="4521200" cy="3535363"/>
          </a:xfrm>
        </p:spPr>
        <p:txBody>
          <a:bodyPr/>
          <a:lstStyle/>
          <a:p>
            <a:pPr marL="0" indent="0" algn="ctr">
              <a:buNone/>
            </a:pPr>
            <a:r>
              <a:rPr lang="en-US" i="1" dirty="0" smtClean="0"/>
              <a:t>Constant Speed:               Speed remains constant  (does not change)</a:t>
            </a:r>
            <a:endParaRPr lang="en-US"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0800" y="260219"/>
            <a:ext cx="6440487" cy="6481379"/>
          </a:xfrm>
          <a:prstGeom prst="rect">
            <a:avLst/>
          </a:prstGeom>
        </p:spPr>
      </p:pic>
      <p:sp>
        <p:nvSpPr>
          <p:cNvPr id="5" name="TextBox 4"/>
          <p:cNvSpPr txBox="1"/>
          <p:nvPr/>
        </p:nvSpPr>
        <p:spPr>
          <a:xfrm>
            <a:off x="469900" y="4139269"/>
            <a:ext cx="4470400" cy="1661993"/>
          </a:xfrm>
          <a:prstGeom prst="rect">
            <a:avLst/>
          </a:prstGeom>
          <a:noFill/>
        </p:spPr>
        <p:txBody>
          <a:bodyPr wrap="square" rtlCol="0">
            <a:spAutoFit/>
          </a:bodyPr>
          <a:lstStyle/>
          <a:p>
            <a:pPr algn="ctr"/>
            <a:r>
              <a:rPr lang="en-US" sz="2400" dirty="0" smtClean="0"/>
              <a:t>So what if an object moved at a constant speed of…</a:t>
            </a:r>
          </a:p>
          <a:p>
            <a:endParaRPr lang="en-US" dirty="0"/>
          </a:p>
          <a:p>
            <a:pPr algn="ctr"/>
            <a:r>
              <a:rPr lang="en-US" sz="3600" dirty="0" smtClean="0"/>
              <a:t>30 meters/second</a:t>
            </a:r>
            <a:endParaRPr lang="en-US" sz="3600" dirty="0"/>
          </a:p>
        </p:txBody>
      </p:sp>
    </p:spTree>
    <p:extLst>
      <p:ext uri="{BB962C8B-B14F-4D97-AF65-F5344CB8AC3E}">
        <p14:creationId xmlns:p14="http://schemas.microsoft.com/office/powerpoint/2010/main" val="3790084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40336"/>
            <a:ext cx="5410200" cy="1325563"/>
          </a:xfrm>
        </p:spPr>
        <p:txBody>
          <a:bodyPr/>
          <a:lstStyle/>
          <a:p>
            <a:pPr algn="ctr"/>
            <a:r>
              <a:rPr lang="en-US" b="1" dirty="0" smtClean="0"/>
              <a:t>Distance vs. Time </a:t>
            </a:r>
            <a:br>
              <a:rPr lang="en-US" b="1" dirty="0" smtClean="0"/>
            </a:br>
            <a:r>
              <a:rPr lang="en-US" b="1" dirty="0" smtClean="0"/>
              <a:t>Graphs</a:t>
            </a:r>
            <a:endParaRPr lang="en-US" b="1" dirty="0"/>
          </a:p>
        </p:txBody>
      </p:sp>
      <p:sp>
        <p:nvSpPr>
          <p:cNvPr id="3" name="Content Placeholder 2"/>
          <p:cNvSpPr>
            <a:spLocks noGrp="1"/>
          </p:cNvSpPr>
          <p:nvPr>
            <p:ph idx="1"/>
          </p:nvPr>
        </p:nvSpPr>
        <p:spPr>
          <a:xfrm>
            <a:off x="444500" y="2265899"/>
            <a:ext cx="4521200" cy="3535363"/>
          </a:xfrm>
        </p:spPr>
        <p:txBody>
          <a:bodyPr/>
          <a:lstStyle/>
          <a:p>
            <a:pPr marL="0" indent="0" algn="ctr">
              <a:buNone/>
            </a:pPr>
            <a:r>
              <a:rPr lang="en-US" i="1" dirty="0" smtClean="0"/>
              <a:t>Constant Speed:               Speed remains constant  (does not change)</a:t>
            </a:r>
            <a:endParaRPr lang="en-US" i="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30800" y="260219"/>
            <a:ext cx="6440487" cy="6481379"/>
          </a:xfrm>
          <a:prstGeom prst="rect">
            <a:avLst/>
          </a:prstGeom>
        </p:spPr>
      </p:pic>
      <p:sp>
        <p:nvSpPr>
          <p:cNvPr id="5" name="TextBox 4"/>
          <p:cNvSpPr txBox="1"/>
          <p:nvPr/>
        </p:nvSpPr>
        <p:spPr>
          <a:xfrm>
            <a:off x="469900" y="4139269"/>
            <a:ext cx="4470400" cy="1661993"/>
          </a:xfrm>
          <a:prstGeom prst="rect">
            <a:avLst/>
          </a:prstGeom>
          <a:noFill/>
        </p:spPr>
        <p:txBody>
          <a:bodyPr wrap="square" rtlCol="0">
            <a:spAutoFit/>
          </a:bodyPr>
          <a:lstStyle/>
          <a:p>
            <a:pPr algn="ctr"/>
            <a:r>
              <a:rPr lang="en-US" sz="2400" dirty="0" smtClean="0"/>
              <a:t>So what if an object moved at a constant speed of…</a:t>
            </a:r>
          </a:p>
          <a:p>
            <a:endParaRPr lang="en-US" dirty="0"/>
          </a:p>
          <a:p>
            <a:pPr algn="ctr"/>
            <a:r>
              <a:rPr lang="en-US" sz="3600" dirty="0" smtClean="0"/>
              <a:t>15 meters/second</a:t>
            </a:r>
            <a:endParaRPr lang="en-US" sz="3600" dirty="0"/>
          </a:p>
        </p:txBody>
      </p:sp>
    </p:spTree>
    <p:extLst>
      <p:ext uri="{BB962C8B-B14F-4D97-AF65-F5344CB8AC3E}">
        <p14:creationId xmlns:p14="http://schemas.microsoft.com/office/powerpoint/2010/main" val="682896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Distance vs. Time Graphs</a:t>
            </a:r>
            <a:endParaRPr lang="en-US" b="1" dirty="0"/>
          </a:p>
        </p:txBody>
      </p:sp>
      <p:sp>
        <p:nvSpPr>
          <p:cNvPr id="3" name="Content Placeholder 2"/>
          <p:cNvSpPr>
            <a:spLocks noGrp="1"/>
          </p:cNvSpPr>
          <p:nvPr>
            <p:ph idx="1"/>
          </p:nvPr>
        </p:nvSpPr>
        <p:spPr>
          <a:xfrm>
            <a:off x="838200" y="2171699"/>
            <a:ext cx="5257800" cy="4686301"/>
          </a:xfrm>
        </p:spPr>
        <p:txBody>
          <a:bodyPr>
            <a:normAutofit/>
          </a:bodyPr>
          <a:lstStyle/>
          <a:p>
            <a:pPr marL="0" indent="0">
              <a:buNone/>
            </a:pPr>
            <a:r>
              <a:rPr lang="en-US" dirty="0" smtClean="0"/>
              <a:t>The graph represents the motion of a car.</a:t>
            </a:r>
          </a:p>
          <a:p>
            <a:pPr marL="0" indent="0">
              <a:buNone/>
            </a:pPr>
            <a:endParaRPr lang="en-US" dirty="0" smtClean="0"/>
          </a:p>
          <a:p>
            <a:pPr marL="0" indent="0">
              <a:buNone/>
            </a:pPr>
            <a:endParaRPr lang="en-US" dirty="0"/>
          </a:p>
          <a:p>
            <a:pPr marL="0" indent="0">
              <a:buNone/>
            </a:pPr>
            <a:r>
              <a:rPr lang="en-US" dirty="0" smtClean="0"/>
              <a:t>Describe the speed(s) of this car.</a:t>
            </a:r>
          </a:p>
          <a:p>
            <a:pPr marL="0" indent="0">
              <a:buNone/>
            </a:pPr>
            <a:endParaRPr lang="en-US" dirty="0"/>
          </a:p>
          <a:p>
            <a:pPr marL="0" indent="0">
              <a:buNone/>
            </a:pPr>
            <a:endParaRPr lang="en-US" dirty="0" smtClean="0"/>
          </a:p>
          <a:p>
            <a:pPr marL="0" indent="0">
              <a:buNone/>
            </a:pPr>
            <a:r>
              <a:rPr lang="en-US" dirty="0" smtClean="0"/>
              <a:t>If another car was travelling </a:t>
            </a:r>
            <a:r>
              <a:rPr lang="en-US" b="1" dirty="0" smtClean="0"/>
              <a:t>50 mph</a:t>
            </a:r>
            <a:r>
              <a:rPr lang="en-US" dirty="0" smtClean="0"/>
              <a:t>, how would its line compare?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73800" y="1633537"/>
            <a:ext cx="4876800" cy="4876800"/>
          </a:xfrm>
          <a:prstGeom prst="rect">
            <a:avLst/>
          </a:prstGeom>
        </p:spPr>
      </p:pic>
    </p:spTree>
    <p:extLst>
      <p:ext uri="{BB962C8B-B14F-4D97-AF65-F5344CB8AC3E}">
        <p14:creationId xmlns:p14="http://schemas.microsoft.com/office/powerpoint/2010/main" val="371665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Distance vs. Time </a:t>
            </a:r>
            <a:r>
              <a:rPr lang="en-US" b="1" dirty="0" smtClean="0"/>
              <a:t>Graphs</a:t>
            </a:r>
            <a:endParaRPr lang="en-US" b="1" dirty="0"/>
          </a:p>
        </p:txBody>
      </p:sp>
      <p:sp>
        <p:nvSpPr>
          <p:cNvPr id="3" name="Content Placeholder 2"/>
          <p:cNvSpPr>
            <a:spLocks noGrp="1"/>
          </p:cNvSpPr>
          <p:nvPr>
            <p:ph idx="1"/>
          </p:nvPr>
        </p:nvSpPr>
        <p:spPr>
          <a:xfrm>
            <a:off x="304800" y="1554479"/>
            <a:ext cx="11582400" cy="4150043"/>
          </a:xfrm>
        </p:spPr>
        <p:txBody>
          <a:bodyPr/>
          <a:lstStyle/>
          <a:p>
            <a:pPr marL="0" indent="0" algn="ctr">
              <a:buNone/>
            </a:pPr>
            <a:r>
              <a:rPr lang="en-US" dirty="0" smtClean="0"/>
              <a:t>Which person had the greatest speed?  What evidence supports your answer?</a:t>
            </a:r>
            <a:endParaRPr lang="en-US" dirty="0"/>
          </a:p>
        </p:txBody>
      </p:sp>
      <p:pic>
        <p:nvPicPr>
          <p:cNvPr id="4" name="Picture 3" descr="http://www.webassign.net/question_assets/eraucolphysmechl1/lab_2_1_intro/images/figure2-1-intro-1.png"/>
          <p:cNvPicPr/>
          <p:nvPr/>
        </p:nvPicPr>
        <p:blipFill>
          <a:blip r:embed="rId2">
            <a:extLst>
              <a:ext uri="{28A0092B-C50C-407E-A947-70E740481C1C}">
                <a14:useLocalDpi xmlns:a14="http://schemas.microsoft.com/office/drawing/2010/main" val="0"/>
              </a:ext>
            </a:extLst>
          </a:blip>
          <a:srcRect/>
          <a:stretch>
            <a:fillRect/>
          </a:stretch>
        </p:blipFill>
        <p:spPr bwMode="auto">
          <a:xfrm>
            <a:off x="2308860" y="2291406"/>
            <a:ext cx="7574280" cy="3958824"/>
          </a:xfrm>
          <a:prstGeom prst="rect">
            <a:avLst/>
          </a:prstGeom>
          <a:noFill/>
          <a:ln>
            <a:noFill/>
          </a:ln>
        </p:spPr>
      </p:pic>
    </p:spTree>
    <p:extLst>
      <p:ext uri="{BB962C8B-B14F-4D97-AF65-F5344CB8AC3E}">
        <p14:creationId xmlns:p14="http://schemas.microsoft.com/office/powerpoint/2010/main" val="690065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Distance vs. Time Graphs</a:t>
            </a:r>
            <a:endParaRPr lang="en-US" b="1" dirty="0"/>
          </a:p>
        </p:txBody>
      </p:sp>
      <p:sp>
        <p:nvSpPr>
          <p:cNvPr id="3" name="Content Placeholder 2"/>
          <p:cNvSpPr>
            <a:spLocks noGrp="1"/>
          </p:cNvSpPr>
          <p:nvPr>
            <p:ph idx="1"/>
          </p:nvPr>
        </p:nvSpPr>
        <p:spPr>
          <a:xfrm>
            <a:off x="741317" y="3989388"/>
            <a:ext cx="2118360" cy="2153603"/>
          </a:xfrm>
        </p:spPr>
        <p:txBody>
          <a:bodyPr/>
          <a:lstStyle/>
          <a:p>
            <a:pPr marL="0" indent="0">
              <a:buNone/>
            </a:pPr>
            <a:r>
              <a:rPr lang="en-US" dirty="0" smtClean="0"/>
              <a:t>Distance (m)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2721" y="1993082"/>
            <a:ext cx="7045642" cy="4434230"/>
          </a:xfrm>
          <a:prstGeom prst="rect">
            <a:avLst/>
          </a:prstGeom>
        </p:spPr>
      </p:pic>
      <p:sp>
        <p:nvSpPr>
          <p:cNvPr id="5" name="Content Placeholder 2"/>
          <p:cNvSpPr txBox="1">
            <a:spLocks/>
          </p:cNvSpPr>
          <p:nvPr/>
        </p:nvSpPr>
        <p:spPr>
          <a:xfrm>
            <a:off x="5440680" y="6142991"/>
            <a:ext cx="2331720" cy="5686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Time (min)</a:t>
            </a:r>
            <a:endParaRPr lang="en-US" dirty="0"/>
          </a:p>
        </p:txBody>
      </p:sp>
      <p:cxnSp>
        <p:nvCxnSpPr>
          <p:cNvPr id="9" name="Straight Connector 8"/>
          <p:cNvCxnSpPr/>
          <p:nvPr/>
        </p:nvCxnSpPr>
        <p:spPr>
          <a:xfrm flipV="1">
            <a:off x="5440680" y="3459480"/>
            <a:ext cx="487680" cy="1606709"/>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28360" y="3444240"/>
            <a:ext cx="309372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347357" y="5066189"/>
            <a:ext cx="2093323" cy="844754"/>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304800" y="1554479"/>
            <a:ext cx="11582400" cy="4150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Describe the motion of the moving object represented in the graph.</a:t>
            </a:r>
            <a:endParaRPr lang="en-US" dirty="0"/>
          </a:p>
        </p:txBody>
      </p:sp>
    </p:spTree>
    <p:extLst>
      <p:ext uri="{BB962C8B-B14F-4D97-AF65-F5344CB8AC3E}">
        <p14:creationId xmlns:p14="http://schemas.microsoft.com/office/powerpoint/2010/main" val="1072659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Distance vs. Time Graphs</a:t>
            </a:r>
            <a:endParaRPr lang="en-US" b="1" dirty="0"/>
          </a:p>
        </p:txBody>
      </p:sp>
      <p:sp>
        <p:nvSpPr>
          <p:cNvPr id="3" name="Content Placeholder 2"/>
          <p:cNvSpPr>
            <a:spLocks noGrp="1"/>
          </p:cNvSpPr>
          <p:nvPr>
            <p:ph idx="1"/>
          </p:nvPr>
        </p:nvSpPr>
        <p:spPr>
          <a:xfrm>
            <a:off x="741317" y="3989388"/>
            <a:ext cx="2118360" cy="2153603"/>
          </a:xfrm>
        </p:spPr>
        <p:txBody>
          <a:bodyPr/>
          <a:lstStyle/>
          <a:p>
            <a:pPr marL="0" indent="0">
              <a:buNone/>
            </a:pPr>
            <a:r>
              <a:rPr lang="en-US" dirty="0" smtClean="0"/>
              <a:t>Distance (m)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2721" y="1993082"/>
            <a:ext cx="7045642" cy="4434230"/>
          </a:xfrm>
          <a:prstGeom prst="rect">
            <a:avLst/>
          </a:prstGeom>
        </p:spPr>
      </p:pic>
      <p:sp>
        <p:nvSpPr>
          <p:cNvPr id="5" name="Content Placeholder 2"/>
          <p:cNvSpPr txBox="1">
            <a:spLocks/>
          </p:cNvSpPr>
          <p:nvPr/>
        </p:nvSpPr>
        <p:spPr>
          <a:xfrm>
            <a:off x="5440680" y="6142991"/>
            <a:ext cx="2331720" cy="5686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Time (min)</a:t>
            </a:r>
            <a:endParaRPr lang="en-US" dirty="0"/>
          </a:p>
        </p:txBody>
      </p:sp>
      <p:cxnSp>
        <p:nvCxnSpPr>
          <p:cNvPr id="9" name="Straight Connector 8"/>
          <p:cNvCxnSpPr/>
          <p:nvPr/>
        </p:nvCxnSpPr>
        <p:spPr>
          <a:xfrm>
            <a:off x="4392386" y="3459480"/>
            <a:ext cx="1535974"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928360" y="2220686"/>
            <a:ext cx="3101340" cy="1223554"/>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347357" y="3459480"/>
            <a:ext cx="1045029" cy="2451463"/>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304800" y="1554479"/>
            <a:ext cx="11582400" cy="4150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Describe the motion of the moving object represented in the graph.</a:t>
            </a:r>
            <a:endParaRPr lang="en-US" dirty="0"/>
          </a:p>
        </p:txBody>
      </p:sp>
    </p:spTree>
    <p:extLst>
      <p:ext uri="{BB962C8B-B14F-4D97-AF65-F5344CB8AC3E}">
        <p14:creationId xmlns:p14="http://schemas.microsoft.com/office/powerpoint/2010/main" val="907412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Distance vs. Time Graphs</a:t>
            </a:r>
            <a:endParaRPr lang="en-US" b="1" dirty="0"/>
          </a:p>
        </p:txBody>
      </p:sp>
      <p:sp>
        <p:nvSpPr>
          <p:cNvPr id="3" name="Content Placeholder 2"/>
          <p:cNvSpPr>
            <a:spLocks noGrp="1"/>
          </p:cNvSpPr>
          <p:nvPr>
            <p:ph idx="1"/>
          </p:nvPr>
        </p:nvSpPr>
        <p:spPr>
          <a:xfrm>
            <a:off x="752203" y="3550919"/>
            <a:ext cx="2118360" cy="2153603"/>
          </a:xfrm>
        </p:spPr>
        <p:txBody>
          <a:bodyPr/>
          <a:lstStyle/>
          <a:p>
            <a:pPr marL="0" indent="0" algn="ctr">
              <a:buNone/>
            </a:pPr>
            <a:r>
              <a:rPr lang="en-US" dirty="0" smtClean="0"/>
              <a:t>Distance from home (miles)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2721" y="1993082"/>
            <a:ext cx="7045642" cy="4434230"/>
          </a:xfrm>
          <a:prstGeom prst="rect">
            <a:avLst/>
          </a:prstGeom>
        </p:spPr>
      </p:pic>
      <p:sp>
        <p:nvSpPr>
          <p:cNvPr id="5" name="Content Placeholder 2"/>
          <p:cNvSpPr txBox="1">
            <a:spLocks/>
          </p:cNvSpPr>
          <p:nvPr/>
        </p:nvSpPr>
        <p:spPr>
          <a:xfrm>
            <a:off x="5440680" y="6142991"/>
            <a:ext cx="2331720" cy="5686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Time (min)</a:t>
            </a:r>
            <a:endParaRPr lang="en-US" dirty="0"/>
          </a:p>
        </p:txBody>
      </p:sp>
      <p:cxnSp>
        <p:nvCxnSpPr>
          <p:cNvPr id="9" name="Straight Connector 8"/>
          <p:cNvCxnSpPr/>
          <p:nvPr/>
        </p:nvCxnSpPr>
        <p:spPr>
          <a:xfrm flipV="1">
            <a:off x="5414554" y="3444240"/>
            <a:ext cx="489857" cy="1524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04411" y="3482522"/>
            <a:ext cx="568235" cy="2451463"/>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347357" y="3482522"/>
            <a:ext cx="2067197" cy="2428422"/>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304800" y="1554479"/>
            <a:ext cx="11582400" cy="4150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Describe the motion of the car represented in the graph.</a:t>
            </a:r>
            <a:endParaRPr lang="en-US" dirty="0"/>
          </a:p>
        </p:txBody>
      </p:sp>
      <p:cxnSp>
        <p:nvCxnSpPr>
          <p:cNvPr id="12" name="Straight Connector 11"/>
          <p:cNvCxnSpPr/>
          <p:nvPr/>
        </p:nvCxnSpPr>
        <p:spPr>
          <a:xfrm flipV="1">
            <a:off x="6379026" y="2237012"/>
            <a:ext cx="2688771" cy="3673932"/>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438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9108" y="4262437"/>
            <a:ext cx="11734800" cy="1457325"/>
          </a:xfrm>
          <a:prstGeom prst="rect">
            <a:avLst/>
          </a:prstGeom>
        </p:spPr>
      </p:pic>
      <p:sp>
        <p:nvSpPr>
          <p:cNvPr id="7" name="Content Placeholder 6"/>
          <p:cNvSpPr>
            <a:spLocks noGrp="1"/>
          </p:cNvSpPr>
          <p:nvPr>
            <p:ph idx="1"/>
          </p:nvPr>
        </p:nvSpPr>
        <p:spPr>
          <a:xfrm>
            <a:off x="838200" y="596900"/>
            <a:ext cx="10515600" cy="2711785"/>
          </a:xfrm>
        </p:spPr>
        <p:txBody>
          <a:bodyPr/>
          <a:lstStyle/>
          <a:p>
            <a:pPr marL="0" indent="0">
              <a:buNone/>
            </a:pPr>
            <a:r>
              <a:rPr lang="en-US" dirty="0" smtClean="0"/>
              <a:t>Tracy takes her new car out on the highway.  Once on the highway she sets her cruise control and drives on the highway for 65 miles.  She was on the highway for 1 hour.  What was Tracy’s speed on the highway?</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108" y="3487557"/>
            <a:ext cx="1828292" cy="596007"/>
          </a:xfrm>
          <a:prstGeom prst="rect">
            <a:avLst/>
          </a:prstGeom>
        </p:spPr>
      </p:pic>
    </p:spTree>
    <p:extLst>
      <p:ext uri="{BB962C8B-B14F-4D97-AF65-F5344CB8AC3E}">
        <p14:creationId xmlns:p14="http://schemas.microsoft.com/office/powerpoint/2010/main" val="17693083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Distance vs. Time Graphs</a:t>
            </a:r>
            <a:endParaRPr lang="en-US" b="1" dirty="0"/>
          </a:p>
        </p:txBody>
      </p:sp>
      <p:sp>
        <p:nvSpPr>
          <p:cNvPr id="3" name="Content Placeholder 2"/>
          <p:cNvSpPr>
            <a:spLocks noGrp="1"/>
          </p:cNvSpPr>
          <p:nvPr>
            <p:ph idx="1"/>
          </p:nvPr>
        </p:nvSpPr>
        <p:spPr>
          <a:xfrm>
            <a:off x="752203" y="3550919"/>
            <a:ext cx="2118360" cy="2153603"/>
          </a:xfrm>
        </p:spPr>
        <p:txBody>
          <a:bodyPr/>
          <a:lstStyle/>
          <a:p>
            <a:pPr marL="0" indent="0" algn="ctr">
              <a:buNone/>
            </a:pPr>
            <a:r>
              <a:rPr lang="en-US" dirty="0" smtClean="0"/>
              <a:t>Distance from </a:t>
            </a:r>
            <a:r>
              <a:rPr lang="en-US" dirty="0" smtClean="0"/>
              <a:t>school </a:t>
            </a:r>
            <a:r>
              <a:rPr lang="en-US" dirty="0" smtClean="0"/>
              <a:t>(miles)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2721" y="1993082"/>
            <a:ext cx="7045642" cy="4434230"/>
          </a:xfrm>
          <a:prstGeom prst="rect">
            <a:avLst/>
          </a:prstGeom>
        </p:spPr>
      </p:pic>
      <p:sp>
        <p:nvSpPr>
          <p:cNvPr id="5" name="Content Placeholder 2"/>
          <p:cNvSpPr txBox="1">
            <a:spLocks/>
          </p:cNvSpPr>
          <p:nvPr/>
        </p:nvSpPr>
        <p:spPr>
          <a:xfrm>
            <a:off x="5440680" y="6142991"/>
            <a:ext cx="2331720" cy="5686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Time (min)</a:t>
            </a:r>
            <a:endParaRPr lang="en-US" dirty="0"/>
          </a:p>
        </p:txBody>
      </p:sp>
      <p:cxnSp>
        <p:nvCxnSpPr>
          <p:cNvPr id="13" name="Straight Connector 12"/>
          <p:cNvCxnSpPr/>
          <p:nvPr/>
        </p:nvCxnSpPr>
        <p:spPr>
          <a:xfrm>
            <a:off x="3347357" y="5910944"/>
            <a:ext cx="3031669"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5" name="Content Placeholder 2"/>
          <p:cNvSpPr txBox="1">
            <a:spLocks/>
          </p:cNvSpPr>
          <p:nvPr/>
        </p:nvSpPr>
        <p:spPr>
          <a:xfrm>
            <a:off x="304800" y="1554479"/>
            <a:ext cx="11582400" cy="41500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Describe the motion of the car represented in the graph.</a:t>
            </a:r>
            <a:endParaRPr lang="en-US" dirty="0"/>
          </a:p>
        </p:txBody>
      </p:sp>
      <p:cxnSp>
        <p:nvCxnSpPr>
          <p:cNvPr id="12" name="Straight Connector 11"/>
          <p:cNvCxnSpPr/>
          <p:nvPr/>
        </p:nvCxnSpPr>
        <p:spPr>
          <a:xfrm flipV="1">
            <a:off x="6379026" y="2237012"/>
            <a:ext cx="1601192" cy="3673932"/>
          </a:xfrm>
          <a:prstGeom prst="line">
            <a:avLst/>
          </a:prstGeom>
          <a:ln w="508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1456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endParaRPr lang="en-US" altLang="en-US" smtClean="0"/>
          </a:p>
        </p:txBody>
      </p:sp>
      <p:sp>
        <p:nvSpPr>
          <p:cNvPr id="3075" name="Rectangle 3"/>
          <p:cNvSpPr>
            <a:spLocks noGrp="1" noChangeArrowheads="1"/>
          </p:cNvSpPr>
          <p:nvPr>
            <p:ph type="body" idx="1"/>
          </p:nvPr>
        </p:nvSpPr>
        <p:spPr/>
        <p:txBody>
          <a:bodyPr/>
          <a:lstStyle/>
          <a:p>
            <a:pPr eaLnBrk="1" hangingPunct="1"/>
            <a:endParaRPr lang="en-US" altLang="en-US" smtClean="0"/>
          </a:p>
        </p:txBody>
      </p:sp>
      <p:pic>
        <p:nvPicPr>
          <p:cNvPr id="3076" name="Picture 4" descr="P8B1_clip_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373" y="493712"/>
            <a:ext cx="9670473" cy="636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990600" y="9149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smtClean="0"/>
              <a:t>Distance vs. Time Graphs Review</a:t>
            </a:r>
            <a:endParaRPr lang="en-US" b="1" dirty="0"/>
          </a:p>
        </p:txBody>
      </p:sp>
    </p:spTree>
    <p:extLst>
      <p:ext uri="{BB962C8B-B14F-4D97-AF65-F5344CB8AC3E}">
        <p14:creationId xmlns:p14="http://schemas.microsoft.com/office/powerpoint/2010/main" val="3563776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9108" y="4262437"/>
            <a:ext cx="11734800" cy="1457325"/>
          </a:xfrm>
          <a:prstGeom prst="rect">
            <a:avLst/>
          </a:prstGeom>
        </p:spPr>
      </p:pic>
      <p:sp>
        <p:nvSpPr>
          <p:cNvPr id="7" name="Content Placeholder 6"/>
          <p:cNvSpPr>
            <a:spLocks noGrp="1"/>
          </p:cNvSpPr>
          <p:nvPr>
            <p:ph idx="1"/>
          </p:nvPr>
        </p:nvSpPr>
        <p:spPr>
          <a:xfrm>
            <a:off x="838200" y="596900"/>
            <a:ext cx="10515600" cy="2711785"/>
          </a:xfrm>
        </p:spPr>
        <p:txBody>
          <a:bodyPr/>
          <a:lstStyle/>
          <a:p>
            <a:pPr marL="0" indent="0">
              <a:buNone/>
            </a:pPr>
            <a:r>
              <a:rPr lang="en-US" dirty="0" smtClean="0"/>
              <a:t>Tracy takes her new car out on the highway.  Once on the highway she sets her cruise control and drives on the highway for 248 miles.  She was on the highway for 4 hours.  What was Tracy’s speed on the highway?</a:t>
            </a:r>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108" y="3487557"/>
            <a:ext cx="1828292" cy="596007"/>
          </a:xfrm>
          <a:prstGeom prst="rect">
            <a:avLst/>
          </a:prstGeom>
        </p:spPr>
      </p:pic>
    </p:spTree>
    <p:extLst>
      <p:ext uri="{BB962C8B-B14F-4D97-AF65-F5344CB8AC3E}">
        <p14:creationId xmlns:p14="http://schemas.microsoft.com/office/powerpoint/2010/main" val="3960799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9108" y="4262437"/>
            <a:ext cx="11734800" cy="1457325"/>
          </a:xfrm>
          <a:prstGeom prst="rect">
            <a:avLst/>
          </a:prstGeom>
        </p:spPr>
      </p:pic>
      <p:sp>
        <p:nvSpPr>
          <p:cNvPr id="7" name="Content Placeholder 6"/>
          <p:cNvSpPr>
            <a:spLocks noGrp="1"/>
          </p:cNvSpPr>
          <p:nvPr>
            <p:ph idx="1"/>
          </p:nvPr>
        </p:nvSpPr>
        <p:spPr>
          <a:xfrm>
            <a:off x="838200" y="596900"/>
            <a:ext cx="10515600" cy="2711785"/>
          </a:xfrm>
        </p:spPr>
        <p:txBody>
          <a:bodyPr/>
          <a:lstStyle/>
          <a:p>
            <a:pPr marL="0" indent="0">
              <a:buNone/>
            </a:pPr>
            <a:r>
              <a:rPr lang="en-US" dirty="0" smtClean="0"/>
              <a:t>Steve also takes his new car out on the highway.  Once on the highway he sets his cruise control and drives on the highway for 364 miles.  He was on the highway for 7 hours.  What was Steve’s speed on the highway?</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108" y="3442066"/>
            <a:ext cx="1579284" cy="686989"/>
          </a:xfrm>
          <a:prstGeom prst="rect">
            <a:avLst/>
          </a:prstGeom>
        </p:spPr>
      </p:pic>
    </p:spTree>
    <p:extLst>
      <p:ext uri="{BB962C8B-B14F-4D97-AF65-F5344CB8AC3E}">
        <p14:creationId xmlns:p14="http://schemas.microsoft.com/office/powerpoint/2010/main" val="3562741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9108" y="4271169"/>
            <a:ext cx="11734800" cy="1457325"/>
          </a:xfrm>
          <a:prstGeom prst="rect">
            <a:avLst/>
          </a:prstGeom>
        </p:spPr>
      </p:pic>
      <p:sp>
        <p:nvSpPr>
          <p:cNvPr id="7" name="Content Placeholder 6"/>
          <p:cNvSpPr>
            <a:spLocks noGrp="1"/>
          </p:cNvSpPr>
          <p:nvPr>
            <p:ph idx="1"/>
          </p:nvPr>
        </p:nvSpPr>
        <p:spPr>
          <a:xfrm>
            <a:off x="838200" y="596900"/>
            <a:ext cx="10515600" cy="2711785"/>
          </a:xfrm>
        </p:spPr>
        <p:txBody>
          <a:bodyPr/>
          <a:lstStyle/>
          <a:p>
            <a:pPr marL="0" indent="0">
              <a:buNone/>
            </a:pPr>
            <a:r>
              <a:rPr lang="en-US" dirty="0" smtClean="0"/>
              <a:t>Bill runs 1,600 meters in 8 minutes.  What is Bill’s speed? </a:t>
            </a: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9108" y="3308685"/>
            <a:ext cx="777875" cy="818816"/>
          </a:xfrm>
          <a:prstGeom prst="rect">
            <a:avLst/>
          </a:prstGeom>
        </p:spPr>
      </p:pic>
    </p:spTree>
    <p:extLst>
      <p:ext uri="{BB962C8B-B14F-4D97-AF65-F5344CB8AC3E}">
        <p14:creationId xmlns:p14="http://schemas.microsoft.com/office/powerpoint/2010/main" val="2422786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229108" y="4271169"/>
            <a:ext cx="11734800" cy="1457325"/>
          </a:xfrm>
          <a:prstGeom prst="rect">
            <a:avLst/>
          </a:prstGeom>
        </p:spPr>
      </p:pic>
      <p:sp>
        <p:nvSpPr>
          <p:cNvPr id="7" name="Content Placeholder 6"/>
          <p:cNvSpPr>
            <a:spLocks noGrp="1"/>
          </p:cNvSpPr>
          <p:nvPr>
            <p:ph idx="1"/>
          </p:nvPr>
        </p:nvSpPr>
        <p:spPr>
          <a:xfrm>
            <a:off x="838200" y="596900"/>
            <a:ext cx="10515600" cy="2711785"/>
          </a:xfrm>
        </p:spPr>
        <p:txBody>
          <a:bodyPr/>
          <a:lstStyle/>
          <a:p>
            <a:pPr marL="0" indent="0">
              <a:buNone/>
            </a:pPr>
            <a:r>
              <a:rPr lang="en-US" dirty="0" smtClean="0"/>
              <a:t>Jared ran 800 meters in 5 minutes.  </a:t>
            </a:r>
          </a:p>
          <a:p>
            <a:pPr marL="0" indent="0">
              <a:buNone/>
            </a:pPr>
            <a:r>
              <a:rPr lang="en-US" dirty="0" smtClean="0"/>
              <a:t>Jennifer ran 1,200 meters in 8 minutes.  </a:t>
            </a:r>
          </a:p>
          <a:p>
            <a:pPr marL="0" indent="0">
              <a:buNone/>
            </a:pPr>
            <a:r>
              <a:rPr lang="en-US" dirty="0" smtClean="0"/>
              <a:t>Who had the greater speed?</a:t>
            </a:r>
            <a:endParaRPr lang="en-US" dirty="0"/>
          </a:p>
        </p:txBody>
      </p:sp>
      <p:pic>
        <p:nvPicPr>
          <p:cNvPr id="1026" name="Picture 2" descr="http://www.clipartbest.com/cliparts/7ia/b8r/7iab8rxiA.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29108" y="3274084"/>
            <a:ext cx="837623" cy="898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966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your books to page B86…</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33448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b="1" dirty="0" smtClean="0"/>
              <a:t>Entrance Question</a:t>
            </a:r>
            <a:endParaRPr lang="en-US" b="1" dirty="0"/>
          </a:p>
        </p:txBody>
      </p:sp>
      <p:sp>
        <p:nvSpPr>
          <p:cNvPr id="3" name="Content Placeholder 2"/>
          <p:cNvSpPr>
            <a:spLocks noGrp="1"/>
          </p:cNvSpPr>
          <p:nvPr>
            <p:ph idx="1"/>
          </p:nvPr>
        </p:nvSpPr>
        <p:spPr>
          <a:xfrm>
            <a:off x="838200" y="1025525"/>
            <a:ext cx="10515600" cy="600075"/>
          </a:xfrm>
        </p:spPr>
        <p:txBody>
          <a:bodyPr/>
          <a:lstStyle/>
          <a:p>
            <a:pPr marL="0" indent="0">
              <a:buNone/>
            </a:pPr>
            <a:r>
              <a:rPr lang="en-US" dirty="0" smtClean="0"/>
              <a:t>Describe the motion, if any, in the three frames below.</a:t>
            </a:r>
            <a:endParaRPr lang="en-US" dirty="0"/>
          </a:p>
        </p:txBody>
      </p:sp>
      <p:pic>
        <p:nvPicPr>
          <p:cNvPr id="4" name="Picture 3"/>
          <p:cNvPicPr>
            <a:picLocks noChangeAspect="1"/>
          </p:cNvPicPr>
          <p:nvPr/>
        </p:nvPicPr>
        <p:blipFill>
          <a:blip r:embed="rId2"/>
          <a:stretch>
            <a:fillRect/>
          </a:stretch>
        </p:blipFill>
        <p:spPr>
          <a:xfrm>
            <a:off x="888648" y="1625600"/>
            <a:ext cx="10414704" cy="4937125"/>
          </a:xfrm>
          <a:prstGeom prst="rect">
            <a:avLst/>
          </a:prstGeom>
        </p:spPr>
      </p:pic>
    </p:spTree>
    <p:extLst>
      <p:ext uri="{BB962C8B-B14F-4D97-AF65-F5344CB8AC3E}">
        <p14:creationId xmlns:p14="http://schemas.microsoft.com/office/powerpoint/2010/main" val="288881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968</Words>
  <Application>Microsoft Office PowerPoint</Application>
  <PresentationFormat>Custom</PresentationFormat>
  <Paragraphs>128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Entrance Question</vt:lpstr>
      <vt:lpstr>How is speed calculated?</vt:lpstr>
      <vt:lpstr>PowerPoint Presentation</vt:lpstr>
      <vt:lpstr>PowerPoint Presentation</vt:lpstr>
      <vt:lpstr>PowerPoint Presentation</vt:lpstr>
      <vt:lpstr>PowerPoint Presentation</vt:lpstr>
      <vt:lpstr>PowerPoint Presentation</vt:lpstr>
      <vt:lpstr>Open your books to page B86…</vt:lpstr>
      <vt:lpstr>Entrance Question</vt:lpstr>
      <vt:lpstr>Pg. B93 Lesson 2 Review</vt:lpstr>
      <vt:lpstr>Pg. B93 Lesson 2 Review</vt:lpstr>
      <vt:lpstr>Pg. B93 Lesson 2 Review</vt:lpstr>
      <vt:lpstr>Pg. B93 Lesson 2 Review</vt:lpstr>
      <vt:lpstr>Pg. B93 Lesson 2 Review</vt:lpstr>
      <vt:lpstr>Motion</vt:lpstr>
      <vt:lpstr>Speed</vt:lpstr>
      <vt:lpstr>Speed</vt:lpstr>
      <vt:lpstr>Practice</vt:lpstr>
      <vt:lpstr>Entrance Question</vt:lpstr>
      <vt:lpstr>Marble Track Speed Lab</vt:lpstr>
      <vt:lpstr>Entrance Question</vt:lpstr>
      <vt:lpstr>Distance vs. Time  Graphs</vt:lpstr>
      <vt:lpstr>Distance vs. Time  Graphs</vt:lpstr>
      <vt:lpstr>Distance vs. Time  Graphs</vt:lpstr>
      <vt:lpstr>Distance vs. Time Graphs</vt:lpstr>
      <vt:lpstr>Distance vs. Time Graphs</vt:lpstr>
      <vt:lpstr>Distance vs. Time Graphs</vt:lpstr>
      <vt:lpstr>Distance vs. Time Graphs</vt:lpstr>
      <vt:lpstr>Distance vs. Time Graphs</vt:lpstr>
      <vt:lpstr>Distance vs. Time Graphs</vt:lpstr>
      <vt:lpstr>PowerPoint Presentation</vt:lpstr>
    </vt:vector>
  </TitlesOfParts>
  <Company>Wayne Local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Hale</dc:creator>
  <cp:lastModifiedBy>Jason Hale</cp:lastModifiedBy>
  <cp:revision>36</cp:revision>
  <dcterms:created xsi:type="dcterms:W3CDTF">2014-10-29T12:02:35Z</dcterms:created>
  <dcterms:modified xsi:type="dcterms:W3CDTF">2014-11-02T21:49:32Z</dcterms:modified>
</cp:coreProperties>
</file>