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5" r:id="rId20"/>
    <p:sldId id="277" r:id="rId21"/>
    <p:sldId id="276" r:id="rId22"/>
    <p:sldId id="278" r:id="rId23"/>
    <p:sldId id="279" r:id="rId24"/>
    <p:sldId id="280" r:id="rId25"/>
    <p:sldId id="282" r:id="rId26"/>
    <p:sldId id="281" r:id="rId27"/>
    <p:sldId id="283" r:id="rId28"/>
    <p:sldId id="284" r:id="rId29"/>
    <p:sldId id="285" r:id="rId30"/>
    <p:sldId id="286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-2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98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1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84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58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1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8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6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8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2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556CF-B141-4399-AE6B-4123C642503E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AB7F3-9420-45AA-8C60-2DBC8F93F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7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Entrance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Elements: Boron (B)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83000" y="1574800"/>
            <a:ext cx="4826000" cy="482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2489200"/>
            <a:ext cx="2679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Protons:		+ </a:t>
            </a:r>
          </a:p>
          <a:p>
            <a:endParaRPr lang="en-US" dirty="0"/>
          </a:p>
          <a:p>
            <a:r>
              <a:rPr lang="en-US" dirty="0" smtClean="0"/>
              <a:t>Neutrons:	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Electrons: 	-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38400" y="2489200"/>
            <a:ext cx="368300" cy="368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3043714"/>
            <a:ext cx="368300" cy="368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8400" y="3598228"/>
            <a:ext cx="368300" cy="368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Elements: Beryllium (Be)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83000" y="1574800"/>
            <a:ext cx="4826000" cy="4826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2489200"/>
            <a:ext cx="2679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Protons:		+ </a:t>
            </a:r>
          </a:p>
          <a:p>
            <a:endParaRPr lang="en-US" dirty="0"/>
          </a:p>
          <a:p>
            <a:r>
              <a:rPr lang="en-US" dirty="0" smtClean="0"/>
              <a:t>Neutrons:	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Electrons: 	-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438400" y="2489200"/>
            <a:ext cx="368300" cy="368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400" y="3043714"/>
            <a:ext cx="368300" cy="368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38400" y="3598228"/>
            <a:ext cx="368300" cy="3683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1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037"/>
            <a:ext cx="10515600" cy="1325563"/>
          </a:xfrm>
        </p:spPr>
        <p:txBody>
          <a:bodyPr/>
          <a:lstStyle/>
          <a:p>
            <a:r>
              <a:rPr lang="en-US" dirty="0" smtClean="0"/>
              <a:t>On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515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recognize that all matter is made up of atoms.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explain that atoms take up space, have mass, and are in constant motion.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describe the composition of substances in terms of elements and/or compounds.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explain the differences in elements, compounds, and mixtures.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 </a:t>
            </a:r>
            <a:r>
              <a:rPr lang="en-US" sz="3200" dirty="0">
                <a:solidFill>
                  <a:srgbClr val="FF0000"/>
                </a:solidFill>
              </a:rPr>
              <a:t>can compare and contrast heat, temperature, and thermal energy.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 </a:t>
            </a:r>
            <a:r>
              <a:rPr lang="en-US" sz="3200" dirty="0">
                <a:solidFill>
                  <a:srgbClr val="FF0000"/>
                </a:solidFill>
              </a:rPr>
              <a:t>can explain thermal energy’s effects on a substance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 can investigate temperature change in order to infer changes in thermal energy.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7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Heat, Temperature, &amp; Thermal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difference?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Match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_____ The total kinetic energy of the particles in a substance.</a:t>
            </a:r>
          </a:p>
          <a:p>
            <a:pPr marL="0" indent="0">
              <a:buNone/>
            </a:pPr>
            <a:r>
              <a:rPr lang="en-US" dirty="0" smtClean="0"/>
              <a:t>_____ The measurement of average kinetic energy of particles.</a:t>
            </a:r>
          </a:p>
          <a:p>
            <a:pPr marL="0" indent="0">
              <a:buNone/>
            </a:pPr>
            <a:r>
              <a:rPr lang="en-US" dirty="0" smtClean="0"/>
              <a:t>_____ The transfer of thermal energy from matter that is warm to cold.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A. Thermal Energy          B. Heat          C. Temperature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2499" y="3259279"/>
            <a:ext cx="85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52499" y="3780825"/>
            <a:ext cx="85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52499" y="4291980"/>
            <a:ext cx="855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290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Heat, Temperature, &amp; Thermal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1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an object _____________ thermal energy, its particles move farther apart.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an object _____________ thermal energy, its particles move slower.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an object _____________ thermal energy, its particles move faster.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As an object _____________ thermal energy, its particles move closer together.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1299" y="1731420"/>
            <a:ext cx="225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gains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781299" y="4152458"/>
            <a:ext cx="225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gains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81299" y="3133886"/>
            <a:ext cx="225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loses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781299" y="5207684"/>
            <a:ext cx="225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loses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281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800"/>
            <a:ext cx="10515600" cy="1325563"/>
          </a:xfrm>
        </p:spPr>
        <p:txBody>
          <a:bodyPr/>
          <a:lstStyle/>
          <a:p>
            <a:r>
              <a:rPr lang="en-US" dirty="0" smtClean="0"/>
              <a:t>On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can describe the particles of a solid, liquid, and gas (motion and spacing).</a:t>
            </a:r>
          </a:p>
          <a:p>
            <a:pPr marL="0" indent="0">
              <a:buNone/>
            </a:pPr>
            <a:r>
              <a:rPr lang="en-US" dirty="0" smtClean="0"/>
              <a:t>I can model and explain how mass is conserved when a substance undergo a change in state.</a:t>
            </a:r>
          </a:p>
          <a:p>
            <a:pPr marL="0" indent="0">
              <a:buNone/>
            </a:pPr>
            <a:r>
              <a:rPr lang="en-US" dirty="0" smtClean="0"/>
              <a:t>I can identify, explain, and model kinetic and potential energy of various objects.</a:t>
            </a:r>
          </a:p>
          <a:p>
            <a:pPr marL="0" indent="0">
              <a:buNone/>
            </a:pPr>
            <a:r>
              <a:rPr lang="en-US" dirty="0" smtClean="0"/>
              <a:t>I can calculate an object’s speed.</a:t>
            </a:r>
          </a:p>
          <a:p>
            <a:pPr marL="0" indent="0">
              <a:buNone/>
            </a:pPr>
            <a:r>
              <a:rPr lang="en-US" dirty="0" smtClean="0"/>
              <a:t>I can identify, explain, and model various forms of speed (constant, average, and instantaneous).</a:t>
            </a:r>
          </a:p>
          <a:p>
            <a:pPr marL="0" indent="0">
              <a:buNone/>
            </a:pPr>
            <a:r>
              <a:rPr lang="en-US" dirty="0" smtClean="0"/>
              <a:t>I can analyze and interpret position vs. time and speed vs. time graphs.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6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difference?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Match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_____ Definite shape; definite volume</a:t>
            </a:r>
          </a:p>
          <a:p>
            <a:pPr marL="0" indent="0">
              <a:buNone/>
            </a:pPr>
            <a:r>
              <a:rPr lang="en-US" dirty="0" smtClean="0"/>
              <a:t>_____ No definite shape; no definite volume</a:t>
            </a:r>
          </a:p>
          <a:p>
            <a:pPr marL="0" indent="0">
              <a:buNone/>
            </a:pPr>
            <a:r>
              <a:rPr lang="en-US" dirty="0" smtClean="0"/>
              <a:t>_____ No definite shape; definite volume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A. Liquid          B. Gas          C. Solid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9350" y="3280184"/>
            <a:ext cx="86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29350" y="3770154"/>
            <a:ext cx="86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29350" y="4300685"/>
            <a:ext cx="86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019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800"/>
            <a:ext cx="10515600" cy="1325563"/>
          </a:xfrm>
        </p:spPr>
        <p:txBody>
          <a:bodyPr/>
          <a:lstStyle/>
          <a:p>
            <a:r>
              <a:rPr lang="en-US" dirty="0" smtClean="0"/>
              <a:t>On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can describe the particles of a solid, liquid, and gas (motion and spacing).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can model and explain how mass is conserved when a substance undergo a change in state.</a:t>
            </a:r>
          </a:p>
          <a:p>
            <a:pPr marL="0" indent="0">
              <a:buNone/>
            </a:pPr>
            <a:r>
              <a:rPr lang="en-US" dirty="0" smtClean="0"/>
              <a:t>I can identify, explain, and model kinetic and potential energy of various objects.</a:t>
            </a:r>
          </a:p>
          <a:p>
            <a:pPr marL="0" indent="0">
              <a:buNone/>
            </a:pPr>
            <a:r>
              <a:rPr lang="en-US" dirty="0" smtClean="0"/>
              <a:t>I can calculate an object’s speed.</a:t>
            </a:r>
          </a:p>
          <a:p>
            <a:pPr marL="0" indent="0">
              <a:buNone/>
            </a:pPr>
            <a:r>
              <a:rPr lang="en-US" dirty="0" smtClean="0"/>
              <a:t>I can identify, explain, and model various forms of speed (constant, average, and instantaneous).</a:t>
            </a:r>
          </a:p>
          <a:p>
            <a:pPr marL="0" indent="0">
              <a:buNone/>
            </a:pPr>
            <a:r>
              <a:rPr lang="en-US" dirty="0" smtClean="0"/>
              <a:t>I can analyze and interpret position vs. time and speed vs. time graphs.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law of conservation of mass says that matter is neither ___________ nor 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hydrogen molecules are combined with an oxygen molecule.  As a result, we get two water molecules.  How is this example related to conservation of mass?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 + 0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2H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5976" y="2122716"/>
            <a:ext cx="1921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created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83621" y="2122716"/>
            <a:ext cx="1921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destroyed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175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800"/>
            <a:ext cx="10515600" cy="1325563"/>
          </a:xfrm>
        </p:spPr>
        <p:txBody>
          <a:bodyPr/>
          <a:lstStyle/>
          <a:p>
            <a:r>
              <a:rPr lang="en-US" dirty="0" smtClean="0"/>
              <a:t>On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can describe the particles of a solid, liquid, and gas (motion and spacing).</a:t>
            </a:r>
          </a:p>
          <a:p>
            <a:pPr marL="0" indent="0">
              <a:buNone/>
            </a:pPr>
            <a:r>
              <a:rPr lang="en-US" dirty="0" smtClean="0"/>
              <a:t>I can model and explain how mass is conserved when a substance undergo a change in state.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can identify, explain, and model kinetic and potential energy of various objects.</a:t>
            </a:r>
          </a:p>
          <a:p>
            <a:pPr marL="0" indent="0">
              <a:buNone/>
            </a:pPr>
            <a:r>
              <a:rPr lang="en-US" dirty="0" smtClean="0"/>
              <a:t>I can calculate an object’s speed.</a:t>
            </a:r>
          </a:p>
          <a:p>
            <a:pPr marL="0" indent="0">
              <a:buNone/>
            </a:pPr>
            <a:r>
              <a:rPr lang="en-US" dirty="0" smtClean="0"/>
              <a:t>I can identify, explain, and model various forms of speed (constant, average, and instantaneous).</a:t>
            </a:r>
          </a:p>
          <a:p>
            <a:pPr marL="0" indent="0">
              <a:buNone/>
            </a:pPr>
            <a:r>
              <a:rPr lang="en-US" dirty="0" smtClean="0"/>
              <a:t>I can analyze and interpret position vs. time and speed vs. time graphs.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9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3200" y="1947863"/>
            <a:ext cx="9144000" cy="2387600"/>
          </a:xfrm>
        </p:spPr>
        <p:txBody>
          <a:bodyPr/>
          <a:lstStyle/>
          <a:p>
            <a:r>
              <a:rPr lang="en-US" dirty="0" smtClean="0"/>
              <a:t>Physical Science </a:t>
            </a:r>
            <a:br>
              <a:rPr lang="en-US" dirty="0" smtClean="0"/>
            </a:br>
            <a:r>
              <a:rPr lang="en-US" dirty="0" smtClean="0"/>
              <a:t>Unit Test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8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and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Summarize our egg drop experiment.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did it prove?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22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Kinetic and Potential Energy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641350" y="1690688"/>
            <a:ext cx="10909300" cy="4782236"/>
          </a:xfrm>
          <a:custGeom>
            <a:avLst/>
            <a:gdLst>
              <a:gd name="connsiteX0" fmla="*/ 0 w 10909300"/>
              <a:gd name="connsiteY0" fmla="*/ 0 h 4782236"/>
              <a:gd name="connsiteX1" fmla="*/ 596900 w 10909300"/>
              <a:gd name="connsiteY1" fmla="*/ 4749800 h 4782236"/>
              <a:gd name="connsiteX2" fmla="*/ 2959100 w 10909300"/>
              <a:gd name="connsiteY2" fmla="*/ 2209800 h 4782236"/>
              <a:gd name="connsiteX3" fmla="*/ 5105400 w 10909300"/>
              <a:gd name="connsiteY3" fmla="*/ 4635500 h 4782236"/>
              <a:gd name="connsiteX4" fmla="*/ 6375400 w 10909300"/>
              <a:gd name="connsiteY4" fmla="*/ 3657600 h 4782236"/>
              <a:gd name="connsiteX5" fmla="*/ 10909300 w 10909300"/>
              <a:gd name="connsiteY5" fmla="*/ 4660900 h 478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09300" h="4782236">
                <a:moveTo>
                  <a:pt x="0" y="0"/>
                </a:moveTo>
                <a:cubicBezTo>
                  <a:pt x="51858" y="2190750"/>
                  <a:pt x="103717" y="4381500"/>
                  <a:pt x="596900" y="4749800"/>
                </a:cubicBezTo>
                <a:cubicBezTo>
                  <a:pt x="1090083" y="5118100"/>
                  <a:pt x="2207684" y="2228850"/>
                  <a:pt x="2959100" y="2209800"/>
                </a:cubicBezTo>
                <a:cubicBezTo>
                  <a:pt x="3710516" y="2190750"/>
                  <a:pt x="4536017" y="4394200"/>
                  <a:pt x="5105400" y="4635500"/>
                </a:cubicBezTo>
                <a:cubicBezTo>
                  <a:pt x="5674783" y="4876800"/>
                  <a:pt x="5408083" y="3653367"/>
                  <a:pt x="6375400" y="3657600"/>
                </a:cubicBezTo>
                <a:cubicBezTo>
                  <a:pt x="7342717" y="3661833"/>
                  <a:pt x="9126008" y="4161366"/>
                  <a:pt x="10909300" y="4660900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65500" y="1450976"/>
            <a:ext cx="5702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Highest Potential: A	Highest Kinetic: C	</a:t>
            </a:r>
          </a:p>
          <a:p>
            <a:r>
              <a:rPr lang="en-US" sz="2400" dirty="0" smtClean="0"/>
              <a:t>Lowest Potential:  B	Lowest Kinetic:  D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" y="1027906"/>
            <a:ext cx="508000" cy="572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43000" y="5587206"/>
            <a:ext cx="508000" cy="572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89000" y="3223365"/>
            <a:ext cx="508000" cy="572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65500" y="3185662"/>
            <a:ext cx="508000" cy="572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188700" y="5587206"/>
            <a:ext cx="508000" cy="572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216650" y="3022600"/>
            <a:ext cx="5480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*** Some boxes may be filled with more than one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letter or no letter at all.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84063" y="1083219"/>
            <a:ext cx="8094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A/D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085448" y="5642520"/>
            <a:ext cx="658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B/C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575533" y="5587205"/>
            <a:ext cx="508000" cy="5722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6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800"/>
            <a:ext cx="10515600" cy="1325563"/>
          </a:xfrm>
        </p:spPr>
        <p:txBody>
          <a:bodyPr/>
          <a:lstStyle/>
          <a:p>
            <a:r>
              <a:rPr lang="en-US" dirty="0" smtClean="0"/>
              <a:t>On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can describe the particles of a solid, liquid, and gas (motion and spacing).</a:t>
            </a:r>
          </a:p>
          <a:p>
            <a:pPr marL="0" indent="0">
              <a:buNone/>
            </a:pPr>
            <a:r>
              <a:rPr lang="en-US" dirty="0" smtClean="0"/>
              <a:t>I can model and explain how mass is conserved when a substance undergo a change in state.</a:t>
            </a:r>
          </a:p>
          <a:p>
            <a:pPr marL="0" indent="0">
              <a:buNone/>
            </a:pPr>
            <a:r>
              <a:rPr lang="en-US" dirty="0" smtClean="0"/>
              <a:t>I can identify, explain, and model kinetic and potential energy of various objects.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can calculate an object’s speed.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can identify, explain, and model various forms of speed (constant, average, and instantaneous).</a:t>
            </a:r>
          </a:p>
          <a:p>
            <a:pPr marL="0" indent="0">
              <a:buNone/>
            </a:pPr>
            <a:r>
              <a:rPr lang="en-US" dirty="0" smtClean="0"/>
              <a:t>I can analyze and interpret position vs. time and speed vs. time graphs.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9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vehicle carrying 4 passengers travels 2,408 meters.  The vehicle gets stopped at 6 red lights while driving this distance.  The vehicle’s total driving time was 7 minutes.  What was the vehicle’s average speed?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Constant Speed vs. Average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8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 following best demonstrates constant speed?           </a:t>
            </a:r>
            <a:r>
              <a:rPr lang="en-US" b="1" i="1" dirty="0" smtClean="0"/>
              <a:t>(Select all that apply.)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A) A race car beginning a race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B) A roller coaster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C) A car on cruise control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D) A runner in a marathon</a:t>
            </a:r>
          </a:p>
        </p:txBody>
      </p:sp>
      <p:sp>
        <p:nvSpPr>
          <p:cNvPr id="4" name="Oval 3"/>
          <p:cNvSpPr/>
          <p:nvPr/>
        </p:nvSpPr>
        <p:spPr>
          <a:xfrm>
            <a:off x="1672936" y="3730336"/>
            <a:ext cx="540328" cy="457200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83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800"/>
            <a:ext cx="10515600" cy="1325563"/>
          </a:xfrm>
        </p:spPr>
        <p:txBody>
          <a:bodyPr/>
          <a:lstStyle/>
          <a:p>
            <a:r>
              <a:rPr lang="en-US" dirty="0" smtClean="0"/>
              <a:t>On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can describe the particles of a solid, liquid, and gas (motion and spacing).</a:t>
            </a:r>
          </a:p>
          <a:p>
            <a:pPr marL="0" indent="0">
              <a:buNone/>
            </a:pPr>
            <a:r>
              <a:rPr lang="en-US" dirty="0" smtClean="0"/>
              <a:t>I can model and explain how mass is conserved when a substance undergo a change in state.</a:t>
            </a:r>
          </a:p>
          <a:p>
            <a:pPr marL="0" indent="0">
              <a:buNone/>
            </a:pPr>
            <a:r>
              <a:rPr lang="en-US" dirty="0" smtClean="0"/>
              <a:t>I can identify, explain, and model kinetic and potential energy of various objects.</a:t>
            </a:r>
          </a:p>
          <a:p>
            <a:pPr marL="0" indent="0">
              <a:buNone/>
            </a:pPr>
            <a:r>
              <a:rPr lang="en-US" dirty="0" smtClean="0"/>
              <a:t>I can calculate an object’s speed.</a:t>
            </a:r>
          </a:p>
          <a:p>
            <a:pPr marL="0" indent="0">
              <a:buNone/>
            </a:pPr>
            <a:r>
              <a:rPr lang="en-US" dirty="0" smtClean="0"/>
              <a:t>I can identify, explain, and model various forms of speed (constant, average, and instantaneous).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can analyze and interpret position vs. time and speed vs. time graphs.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2203" y="3550919"/>
            <a:ext cx="2118360" cy="215360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Distance from school (miles)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21" y="1993082"/>
            <a:ext cx="7045642" cy="443423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40680" y="6142991"/>
            <a:ext cx="2331720" cy="568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Time (min)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42020" y="2067790"/>
            <a:ext cx="409745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9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8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7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6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5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4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3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2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5700" y="5958325"/>
            <a:ext cx="562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1        2        3        4       5        6       7        8        9       10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351765" y="4810991"/>
            <a:ext cx="5625980" cy="107459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3050" y="1427230"/>
            <a:ext cx="10910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Describe the behavior of the object in the graph below.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237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2203" y="3550919"/>
            <a:ext cx="2118360" cy="215360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Distance from school (miles)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21" y="1993082"/>
            <a:ext cx="7045642" cy="443423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40680" y="6142991"/>
            <a:ext cx="2331720" cy="568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Time (min)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42020" y="2067790"/>
            <a:ext cx="409745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9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8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7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6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5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4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3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2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5700" y="5958325"/>
            <a:ext cx="562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1        2        3        4       5        6       7        8        9       10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351765" y="2608119"/>
            <a:ext cx="3059426" cy="326274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3050" y="1427230"/>
            <a:ext cx="10910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Describe the behavior of the object in the graph below.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80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2203" y="3550919"/>
            <a:ext cx="2118360" cy="215360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Distance from school (miles)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21" y="1993082"/>
            <a:ext cx="7045642" cy="443423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40680" y="6142991"/>
            <a:ext cx="2331720" cy="568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Time (min)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42020" y="2067790"/>
            <a:ext cx="409745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9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8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7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6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5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4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3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2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5700" y="5958325"/>
            <a:ext cx="562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1        2        3        4       5        6       7        8        9       10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351765" y="4665518"/>
            <a:ext cx="562598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3050" y="1427230"/>
            <a:ext cx="10910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Describe the behavior of the object in the graph below.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80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2203" y="3550919"/>
            <a:ext cx="2118360" cy="215360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Distance from school (miles)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21" y="1993082"/>
            <a:ext cx="7045642" cy="443423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40680" y="6142991"/>
            <a:ext cx="2331720" cy="568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Time (min)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42020" y="2067790"/>
            <a:ext cx="409745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9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8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7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6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5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4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3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2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5700" y="5958325"/>
            <a:ext cx="562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1        2        3        4       5        6       7        8        9       10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351765" y="5091545"/>
            <a:ext cx="524044" cy="79404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3050" y="1427230"/>
            <a:ext cx="10910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Describe the behavior of the object in the graph below.</a:t>
            </a:r>
            <a:endParaRPr lang="en-US" sz="2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75809" y="5091545"/>
            <a:ext cx="30861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961909" y="3873412"/>
            <a:ext cx="2047009" cy="121813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0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037"/>
            <a:ext cx="10515600" cy="1325563"/>
          </a:xfrm>
        </p:spPr>
        <p:txBody>
          <a:bodyPr/>
          <a:lstStyle/>
          <a:p>
            <a:r>
              <a:rPr lang="en-US" dirty="0" smtClean="0"/>
              <a:t>On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515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recognize that all matter is made up of atoms.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explain that atoms take up space, have mass, and are in constant motion.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describe the composition of substances in terms of elements and/or compounds.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explain the differences in elements, compounds, and mixtures.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compare and contrast heat, temperature, and thermal energy.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explain thermal energy’s effects on a substance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I can investigate temperature change in order to infer changes in thermal energy.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6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vs. Time 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52203" y="3550919"/>
            <a:ext cx="2118360" cy="215360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Distance from school (miles)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21" y="1993082"/>
            <a:ext cx="7045642" cy="443423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440680" y="6142991"/>
            <a:ext cx="2331720" cy="568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Time (min)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42020" y="2067790"/>
            <a:ext cx="409745" cy="3611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dirty="0" smtClean="0"/>
              <a:t>9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8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7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6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5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4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3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2</a:t>
            </a:r>
            <a:endParaRPr lang="en-US" dirty="0"/>
          </a:p>
          <a:p>
            <a:pPr>
              <a:spcAft>
                <a:spcPts val="1000"/>
              </a:spcAft>
            </a:pPr>
            <a:r>
              <a:rPr lang="en-US" dirty="0" smtClean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5700" y="5958325"/>
            <a:ext cx="562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1        2        3        4       5        6       7        8        9       10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351765" y="3873412"/>
            <a:ext cx="4633648" cy="20121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53050" y="1427230"/>
            <a:ext cx="10910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Describe the behavior of the object in the graph below.</a:t>
            </a:r>
            <a:endParaRPr lang="en-US" sz="2800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7985413" y="3873412"/>
            <a:ext cx="1023505" cy="201217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30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7800"/>
            <a:ext cx="10515600" cy="1325563"/>
          </a:xfrm>
        </p:spPr>
        <p:txBody>
          <a:bodyPr/>
          <a:lstStyle/>
          <a:p>
            <a:r>
              <a:rPr lang="en-US" dirty="0" smtClean="0"/>
              <a:t>On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532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can describe the particles of a solid, liquid, and gas (motion and spacing).</a:t>
            </a:r>
          </a:p>
          <a:p>
            <a:pPr marL="0" indent="0">
              <a:buNone/>
            </a:pPr>
            <a:r>
              <a:rPr lang="en-US" dirty="0" smtClean="0"/>
              <a:t>I can model and explain how mass is conserved when a substance undergo a change in state.</a:t>
            </a:r>
          </a:p>
          <a:p>
            <a:pPr marL="0" indent="0">
              <a:buNone/>
            </a:pPr>
            <a:r>
              <a:rPr lang="en-US" dirty="0" smtClean="0"/>
              <a:t>I can identify, explain, and model kinetic and potential energy of various objects.</a:t>
            </a:r>
          </a:p>
          <a:p>
            <a:pPr marL="0" indent="0">
              <a:buNone/>
            </a:pPr>
            <a:r>
              <a:rPr lang="en-US" dirty="0" smtClean="0"/>
              <a:t>I can calculate an object’s speed.</a:t>
            </a:r>
          </a:p>
          <a:p>
            <a:pPr marL="0" indent="0">
              <a:buNone/>
            </a:pPr>
            <a:r>
              <a:rPr lang="en-US" dirty="0" smtClean="0"/>
              <a:t>I can identify, explain, and model various forms of speed (constant, average, and instantaneous).</a:t>
            </a:r>
          </a:p>
          <a:p>
            <a:pPr marL="0" indent="0">
              <a:buNone/>
            </a:pPr>
            <a:r>
              <a:rPr lang="en-US" dirty="0" smtClean="0"/>
              <a:t>I can analyze and interpret position vs. time and speed vs. time graphs.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1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3037"/>
            <a:ext cx="10515600" cy="1325563"/>
          </a:xfrm>
        </p:spPr>
        <p:txBody>
          <a:bodyPr/>
          <a:lstStyle/>
          <a:p>
            <a:r>
              <a:rPr lang="en-US" dirty="0" smtClean="0"/>
              <a:t>On the test…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6200"/>
            <a:ext cx="10515600" cy="5156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 </a:t>
            </a:r>
            <a:r>
              <a:rPr lang="en-US" sz="3200" dirty="0">
                <a:solidFill>
                  <a:srgbClr val="FF0000"/>
                </a:solidFill>
              </a:rPr>
              <a:t>can recognize that all matter is made up of atoms.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 </a:t>
            </a:r>
            <a:r>
              <a:rPr lang="en-US" sz="3200" dirty="0">
                <a:solidFill>
                  <a:srgbClr val="FF0000"/>
                </a:solidFill>
              </a:rPr>
              <a:t>can explain that atoms take up space, have mass, and are in constant motion.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 </a:t>
            </a:r>
            <a:r>
              <a:rPr lang="en-US" sz="3200" dirty="0">
                <a:solidFill>
                  <a:srgbClr val="FF0000"/>
                </a:solidFill>
              </a:rPr>
              <a:t>can describe the composition of substances in terms of elements and/or compounds.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I </a:t>
            </a:r>
            <a:r>
              <a:rPr lang="en-US" sz="3200" dirty="0">
                <a:solidFill>
                  <a:srgbClr val="FF0000"/>
                </a:solidFill>
              </a:rPr>
              <a:t>can explain the differences in elements, compounds, and mixtures.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compare and contrast heat, temperature, and thermal energy.</a:t>
            </a:r>
          </a:p>
          <a:p>
            <a:pPr marL="0" indent="0">
              <a:buNone/>
            </a:pPr>
            <a:r>
              <a:rPr lang="en-US" sz="3200" dirty="0" smtClean="0"/>
              <a:t>I </a:t>
            </a:r>
            <a:r>
              <a:rPr lang="en-US" sz="3200" dirty="0"/>
              <a:t>can explain thermal energy’s effects on a substance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r>
              <a:rPr lang="en-US" sz="3200" dirty="0" smtClean="0"/>
              <a:t>I can investigate temperature change in order to infer changes in thermal energy.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Matter is anything that _____________________________________.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Matter is either a __________ substance or a 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example of matter is ____________________________________.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non-example of matter is __________________________________.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85163" y="1714500"/>
            <a:ext cx="383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takes up space and has mass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635827" y="2750127"/>
            <a:ext cx="383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pure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301345" y="2750126"/>
            <a:ext cx="383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mixture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144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Table Sugar (C</a:t>
            </a:r>
            <a:r>
              <a:rPr lang="en-US" altLang="en-US" baseline="-25000" dirty="0" smtClean="0"/>
              <a:t>12</a:t>
            </a:r>
            <a:r>
              <a:rPr lang="en-US" altLang="en-US" dirty="0" smtClean="0"/>
              <a:t>H</a:t>
            </a:r>
            <a:r>
              <a:rPr lang="en-US" altLang="en-US" baseline="-25000" dirty="0" smtClean="0"/>
              <a:t>22</a:t>
            </a:r>
            <a:r>
              <a:rPr lang="en-US" altLang="en-US" dirty="0" smtClean="0"/>
              <a:t>O</a:t>
            </a:r>
            <a:r>
              <a:rPr lang="en-US" altLang="en-US" baseline="-25000" dirty="0" smtClean="0"/>
              <a:t>11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it?  (pure substance or mixture)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 more specific… (element, compound, or mixture)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element(s) does it contain?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6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Salt (</a:t>
            </a:r>
            <a:r>
              <a:rPr lang="en-US" altLang="en-US" dirty="0" err="1" smtClean="0"/>
              <a:t>NaCl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it?  (pure substance or mixture)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 more specific… (element, compound, or mixture)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element(s) does it contain?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6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element is one type of 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Atoms of the same element are 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One atom of each element contains a specific number of: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__________________ ( +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__________________ ( 0 )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__________________ ( - 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1731817"/>
            <a:ext cx="383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atom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555672" y="2750125"/>
            <a:ext cx="383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identical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83972" y="4298372"/>
            <a:ext cx="383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protons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383972" y="4791209"/>
            <a:ext cx="383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neutrons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83972" y="5304830"/>
            <a:ext cx="383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electrons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838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1591</Words>
  <Application>Microsoft Office PowerPoint</Application>
  <PresentationFormat>Custom</PresentationFormat>
  <Paragraphs>253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Entrance Question</vt:lpstr>
      <vt:lpstr>Physical Science  Unit Test Review</vt:lpstr>
      <vt:lpstr>On the test…</vt:lpstr>
      <vt:lpstr>On the test…</vt:lpstr>
      <vt:lpstr>On the test…</vt:lpstr>
      <vt:lpstr>Matter</vt:lpstr>
      <vt:lpstr>Table Sugar (C12H22O11)</vt:lpstr>
      <vt:lpstr>Salt (NaCl)</vt:lpstr>
      <vt:lpstr>Elements</vt:lpstr>
      <vt:lpstr>Elements: Boron (B)</vt:lpstr>
      <vt:lpstr>Elements: Beryllium (Be)</vt:lpstr>
      <vt:lpstr>On the test…</vt:lpstr>
      <vt:lpstr>Heat, Temperature, &amp; Thermal Energy</vt:lpstr>
      <vt:lpstr>Heat, Temperature, &amp; Thermal Energy</vt:lpstr>
      <vt:lpstr>On the test…</vt:lpstr>
      <vt:lpstr>States of Matter</vt:lpstr>
      <vt:lpstr>On the test…</vt:lpstr>
      <vt:lpstr>Conservation of Mass</vt:lpstr>
      <vt:lpstr>On the test…</vt:lpstr>
      <vt:lpstr>Kinetic and Potential Energy</vt:lpstr>
      <vt:lpstr>Kinetic and Potential Energy</vt:lpstr>
      <vt:lpstr>On the test…</vt:lpstr>
      <vt:lpstr>Speed</vt:lpstr>
      <vt:lpstr>Speed</vt:lpstr>
      <vt:lpstr>On the test…</vt:lpstr>
      <vt:lpstr>Position vs. Time Graphs</vt:lpstr>
      <vt:lpstr>Position vs. Time Graphs</vt:lpstr>
      <vt:lpstr>Position vs. Time Graphs</vt:lpstr>
      <vt:lpstr>Position vs. Time Graphs</vt:lpstr>
      <vt:lpstr>Position vs. Time Graphs</vt:lpstr>
    </vt:vector>
  </TitlesOfParts>
  <Company>Wayne Local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  Unit Test Review</dc:title>
  <dc:creator>Jason Hale</dc:creator>
  <cp:lastModifiedBy>Jason Hale</cp:lastModifiedBy>
  <cp:revision>26</cp:revision>
  <dcterms:created xsi:type="dcterms:W3CDTF">2014-11-05T13:10:08Z</dcterms:created>
  <dcterms:modified xsi:type="dcterms:W3CDTF">2014-11-09T20:30:18Z</dcterms:modified>
</cp:coreProperties>
</file>